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324" r:id="rId2"/>
    <p:sldId id="325" r:id="rId3"/>
    <p:sldId id="310" r:id="rId4"/>
    <p:sldId id="298" r:id="rId5"/>
    <p:sldId id="257" r:id="rId6"/>
    <p:sldId id="290" r:id="rId7"/>
    <p:sldId id="291" r:id="rId8"/>
    <p:sldId id="292" r:id="rId9"/>
    <p:sldId id="295" r:id="rId10"/>
    <p:sldId id="296" r:id="rId11"/>
    <p:sldId id="278" r:id="rId12"/>
    <p:sldId id="307" r:id="rId13"/>
    <p:sldId id="308" r:id="rId14"/>
    <p:sldId id="277" r:id="rId15"/>
    <p:sldId id="327" r:id="rId16"/>
    <p:sldId id="316" r:id="rId17"/>
    <p:sldId id="322" r:id="rId18"/>
    <p:sldId id="329" r:id="rId19"/>
    <p:sldId id="328" r:id="rId20"/>
    <p:sldId id="330" r:id="rId21"/>
    <p:sldId id="331" r:id="rId22"/>
    <p:sldId id="312" r:id="rId23"/>
    <p:sldId id="293" r:id="rId24"/>
    <p:sldId id="320" r:id="rId25"/>
    <p:sldId id="321" r:id="rId26"/>
    <p:sldId id="317" r:id="rId27"/>
    <p:sldId id="299" r:id="rId28"/>
    <p:sldId id="319" r:id="rId29"/>
    <p:sldId id="300" r:id="rId30"/>
    <p:sldId id="301" r:id="rId31"/>
    <p:sldId id="302" r:id="rId32"/>
    <p:sldId id="303" r:id="rId33"/>
    <p:sldId id="313" r:id="rId34"/>
    <p:sldId id="315" r:id="rId35"/>
    <p:sldId id="297" r:id="rId36"/>
    <p:sldId id="289" r:id="rId37"/>
    <p:sldId id="333" r:id="rId3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3" autoAdjust="0"/>
    <p:restoredTop sz="92998" autoAdjust="0"/>
  </p:normalViewPr>
  <p:slideViewPr>
    <p:cSldViewPr snapToGrid="0" snapToObjects="1">
      <p:cViewPr varScale="1">
        <p:scale>
          <a:sx n="68" d="100"/>
          <a:sy n="68" d="100"/>
        </p:scale>
        <p:origin x="151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77DD15-E9B8-4ABF-B4D3-1735B52CDE4D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82C4006-4D5D-476B-8665-4347061D8E93}">
      <dgm:prSet phldrT="[Texto]"/>
      <dgm:spPr/>
      <dgm:t>
        <a:bodyPr/>
        <a:lstStyle/>
        <a:p>
          <a:r>
            <a:rPr lang="es-CO" b="1" dirty="0" smtClean="0"/>
            <a:t>Entre 5 y 9 personas</a:t>
          </a:r>
          <a:endParaRPr lang="es-CO" dirty="0"/>
        </a:p>
      </dgm:t>
    </dgm:pt>
    <dgm:pt modelId="{66794445-BAB6-4496-88B2-A38060D8199A}" type="parTrans" cxnId="{90698628-21A2-4C83-8DAA-A8276D995F47}">
      <dgm:prSet/>
      <dgm:spPr/>
      <dgm:t>
        <a:bodyPr/>
        <a:lstStyle/>
        <a:p>
          <a:endParaRPr lang="es-CO"/>
        </a:p>
      </dgm:t>
    </dgm:pt>
    <dgm:pt modelId="{1E386D34-CD2F-430B-9D20-40575846C1D8}" type="sibTrans" cxnId="{90698628-21A2-4C83-8DAA-A8276D995F47}">
      <dgm:prSet/>
      <dgm:spPr/>
      <dgm:t>
        <a:bodyPr/>
        <a:lstStyle/>
        <a:p>
          <a:endParaRPr lang="es-CO"/>
        </a:p>
      </dgm:t>
    </dgm:pt>
    <dgm:pt modelId="{31EB4240-C054-42D1-8EEF-BEFA207AEBBE}">
      <dgm:prSet phldrT="[Texto]"/>
      <dgm:spPr/>
      <dgm:t>
        <a:bodyPr/>
        <a:lstStyle/>
        <a:p>
          <a:r>
            <a:rPr lang="es-CO" b="1" dirty="0" err="1" smtClean="0"/>
            <a:t>Autoorganizado</a:t>
          </a:r>
          <a:endParaRPr lang="es-CO" dirty="0"/>
        </a:p>
      </dgm:t>
    </dgm:pt>
    <dgm:pt modelId="{8F94E6F3-4FB2-49AE-BBDE-2576BE6655B4}" type="parTrans" cxnId="{67C80862-45D4-4174-BF14-B8A3F07D0060}">
      <dgm:prSet/>
      <dgm:spPr/>
      <dgm:t>
        <a:bodyPr/>
        <a:lstStyle/>
        <a:p>
          <a:endParaRPr lang="es-CO"/>
        </a:p>
      </dgm:t>
    </dgm:pt>
    <dgm:pt modelId="{FB277A8D-E0D1-4126-88B6-26C55B22936D}" type="sibTrans" cxnId="{67C80862-45D4-4174-BF14-B8A3F07D0060}">
      <dgm:prSet/>
      <dgm:spPr/>
      <dgm:t>
        <a:bodyPr/>
        <a:lstStyle/>
        <a:p>
          <a:endParaRPr lang="es-CO"/>
        </a:p>
      </dgm:t>
    </dgm:pt>
    <dgm:pt modelId="{7AE4E9C3-35A5-4434-8B57-93D32F0CF977}">
      <dgm:prSet phldrT="[Texto]"/>
      <dgm:spPr/>
      <dgm:t>
        <a:bodyPr/>
        <a:lstStyle/>
        <a:p>
          <a:r>
            <a:rPr lang="es-CO" b="1" dirty="0" smtClean="0"/>
            <a:t>Multidisciplinar</a:t>
          </a:r>
          <a:endParaRPr lang="es-CO" dirty="0"/>
        </a:p>
      </dgm:t>
    </dgm:pt>
    <dgm:pt modelId="{E2016929-36B8-4C11-8C25-9EF934368604}" type="parTrans" cxnId="{66EA5BD4-01FD-4B07-9AEB-427D2DC9D5E7}">
      <dgm:prSet/>
      <dgm:spPr/>
      <dgm:t>
        <a:bodyPr/>
        <a:lstStyle/>
        <a:p>
          <a:endParaRPr lang="es-CO"/>
        </a:p>
      </dgm:t>
    </dgm:pt>
    <dgm:pt modelId="{B3E1D6E8-14ED-4073-BFE2-1CD6701074F1}" type="sibTrans" cxnId="{66EA5BD4-01FD-4B07-9AEB-427D2DC9D5E7}">
      <dgm:prSet/>
      <dgm:spPr/>
      <dgm:t>
        <a:bodyPr/>
        <a:lstStyle/>
        <a:p>
          <a:endParaRPr lang="es-CO"/>
        </a:p>
      </dgm:t>
    </dgm:pt>
    <dgm:pt modelId="{AC80AEB8-8D0A-4F59-A3AE-CF4FCB796B88}" type="pres">
      <dgm:prSet presAssocID="{CA77DD15-E9B8-4ABF-B4D3-1735B52CDE4D}" presName="Name0" presStyleCnt="0">
        <dgm:presLayoutVars>
          <dgm:dir/>
          <dgm:animLvl val="lvl"/>
          <dgm:resizeHandles val="exact"/>
        </dgm:presLayoutVars>
      </dgm:prSet>
      <dgm:spPr/>
    </dgm:pt>
    <dgm:pt modelId="{7CCE0545-D7E2-4960-B222-26753D9D3C0F}" type="pres">
      <dgm:prSet presAssocID="{082C4006-4D5D-476B-8665-4347061D8E9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82C8FCA-5F79-4500-99C9-AA467C813C06}" type="pres">
      <dgm:prSet presAssocID="{1E386D34-CD2F-430B-9D20-40575846C1D8}" presName="parTxOnlySpace" presStyleCnt="0"/>
      <dgm:spPr/>
    </dgm:pt>
    <dgm:pt modelId="{675EE8D4-C436-4DD4-AACB-7FEC7753754D}" type="pres">
      <dgm:prSet presAssocID="{31EB4240-C054-42D1-8EEF-BEFA207AEBB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310E2F1-19E3-4832-BE7C-DBE68E68EAAA}" type="pres">
      <dgm:prSet presAssocID="{FB277A8D-E0D1-4126-88B6-26C55B22936D}" presName="parTxOnlySpace" presStyleCnt="0"/>
      <dgm:spPr/>
    </dgm:pt>
    <dgm:pt modelId="{BBE62B5C-40D6-4EC8-99A9-E378A8852F71}" type="pres">
      <dgm:prSet presAssocID="{7AE4E9C3-35A5-4434-8B57-93D32F0CF977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4F307BC-DD11-45F5-B8A2-1537805E9C0A}" type="presOf" srcId="{CA77DD15-E9B8-4ABF-B4D3-1735B52CDE4D}" destId="{AC80AEB8-8D0A-4F59-A3AE-CF4FCB796B88}" srcOrd="0" destOrd="0" presId="urn:microsoft.com/office/officeart/2005/8/layout/chevron1"/>
    <dgm:cxn modelId="{67C80862-45D4-4174-BF14-B8A3F07D0060}" srcId="{CA77DD15-E9B8-4ABF-B4D3-1735B52CDE4D}" destId="{31EB4240-C054-42D1-8EEF-BEFA207AEBBE}" srcOrd="1" destOrd="0" parTransId="{8F94E6F3-4FB2-49AE-BBDE-2576BE6655B4}" sibTransId="{FB277A8D-E0D1-4126-88B6-26C55B22936D}"/>
    <dgm:cxn modelId="{D242F7C1-F9A1-489D-A382-5A99BEBEC515}" type="presOf" srcId="{082C4006-4D5D-476B-8665-4347061D8E93}" destId="{7CCE0545-D7E2-4960-B222-26753D9D3C0F}" srcOrd="0" destOrd="0" presId="urn:microsoft.com/office/officeart/2005/8/layout/chevron1"/>
    <dgm:cxn modelId="{B46A987C-22E9-4C82-9766-34FBF9DC7E1E}" type="presOf" srcId="{7AE4E9C3-35A5-4434-8B57-93D32F0CF977}" destId="{BBE62B5C-40D6-4EC8-99A9-E378A8852F71}" srcOrd="0" destOrd="0" presId="urn:microsoft.com/office/officeart/2005/8/layout/chevron1"/>
    <dgm:cxn modelId="{66EA5BD4-01FD-4B07-9AEB-427D2DC9D5E7}" srcId="{CA77DD15-E9B8-4ABF-B4D3-1735B52CDE4D}" destId="{7AE4E9C3-35A5-4434-8B57-93D32F0CF977}" srcOrd="2" destOrd="0" parTransId="{E2016929-36B8-4C11-8C25-9EF934368604}" sibTransId="{B3E1D6E8-14ED-4073-BFE2-1CD6701074F1}"/>
    <dgm:cxn modelId="{2FA3D03C-A12A-4456-9B05-C9E456A7B231}" type="presOf" srcId="{31EB4240-C054-42D1-8EEF-BEFA207AEBBE}" destId="{675EE8D4-C436-4DD4-AACB-7FEC7753754D}" srcOrd="0" destOrd="0" presId="urn:microsoft.com/office/officeart/2005/8/layout/chevron1"/>
    <dgm:cxn modelId="{90698628-21A2-4C83-8DAA-A8276D995F47}" srcId="{CA77DD15-E9B8-4ABF-B4D3-1735B52CDE4D}" destId="{082C4006-4D5D-476B-8665-4347061D8E93}" srcOrd="0" destOrd="0" parTransId="{66794445-BAB6-4496-88B2-A38060D8199A}" sibTransId="{1E386D34-CD2F-430B-9D20-40575846C1D8}"/>
    <dgm:cxn modelId="{00CC3384-D793-4C4C-B2A7-CCCF99534F23}" type="presParOf" srcId="{AC80AEB8-8D0A-4F59-A3AE-CF4FCB796B88}" destId="{7CCE0545-D7E2-4960-B222-26753D9D3C0F}" srcOrd="0" destOrd="0" presId="urn:microsoft.com/office/officeart/2005/8/layout/chevron1"/>
    <dgm:cxn modelId="{41875A4A-C0BC-4B89-BB26-6E6830076133}" type="presParOf" srcId="{AC80AEB8-8D0A-4F59-A3AE-CF4FCB796B88}" destId="{C82C8FCA-5F79-4500-99C9-AA467C813C06}" srcOrd="1" destOrd="0" presId="urn:microsoft.com/office/officeart/2005/8/layout/chevron1"/>
    <dgm:cxn modelId="{AF39B8BA-56BE-4F69-A68F-A4D03E1BA467}" type="presParOf" srcId="{AC80AEB8-8D0A-4F59-A3AE-CF4FCB796B88}" destId="{675EE8D4-C436-4DD4-AACB-7FEC7753754D}" srcOrd="2" destOrd="0" presId="urn:microsoft.com/office/officeart/2005/8/layout/chevron1"/>
    <dgm:cxn modelId="{85C77A01-4E8D-4DA6-841D-F72F13470584}" type="presParOf" srcId="{AC80AEB8-8D0A-4F59-A3AE-CF4FCB796B88}" destId="{5310E2F1-19E3-4832-BE7C-DBE68E68EAAA}" srcOrd="3" destOrd="0" presId="urn:microsoft.com/office/officeart/2005/8/layout/chevron1"/>
    <dgm:cxn modelId="{6CAC52EB-3779-41A0-96F5-8A259113A3FA}" type="presParOf" srcId="{AC80AEB8-8D0A-4F59-A3AE-CF4FCB796B88}" destId="{BBE62B5C-40D6-4EC8-99A9-E378A8852F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841B04-3009-4097-AF02-531F65E91F41}" type="doc">
      <dgm:prSet loTypeId="urn:microsoft.com/office/officeart/2005/8/layout/hChevron3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67353914-0FCA-4120-AEF6-2B022CFE0BA4}">
      <dgm:prSet phldrT="[Texto]" phldr="1"/>
      <dgm:spPr/>
      <dgm:t>
        <a:bodyPr/>
        <a:lstStyle/>
        <a:p>
          <a:endParaRPr lang="es-CO" dirty="0"/>
        </a:p>
      </dgm:t>
    </dgm:pt>
    <dgm:pt modelId="{AD07AA85-DA93-4AB4-8241-74DB5BD1A5DC}" type="parTrans" cxnId="{F8C0B1B4-65FB-4049-8CD3-23EB0A996069}">
      <dgm:prSet/>
      <dgm:spPr/>
      <dgm:t>
        <a:bodyPr/>
        <a:lstStyle/>
        <a:p>
          <a:endParaRPr lang="es-CO"/>
        </a:p>
      </dgm:t>
    </dgm:pt>
    <dgm:pt modelId="{DC497494-7927-47CC-B2E8-FBD5EE24EACA}" type="sibTrans" cxnId="{F8C0B1B4-65FB-4049-8CD3-23EB0A996069}">
      <dgm:prSet/>
      <dgm:spPr/>
      <dgm:t>
        <a:bodyPr/>
        <a:lstStyle/>
        <a:p>
          <a:endParaRPr lang="es-CO"/>
        </a:p>
      </dgm:t>
    </dgm:pt>
    <dgm:pt modelId="{BDADB55C-BB83-429A-B632-E287817C7F4E}">
      <dgm:prSet phldrT="[Texto]"/>
      <dgm:spPr/>
      <dgm:t>
        <a:bodyPr/>
        <a:lstStyle/>
        <a:p>
          <a:r>
            <a:rPr lang="es-CO" dirty="0" smtClean="0"/>
            <a:t>Por Mejorar</a:t>
          </a:r>
          <a:endParaRPr lang="es-CO" dirty="0"/>
        </a:p>
      </dgm:t>
    </dgm:pt>
    <dgm:pt modelId="{581F182D-9BDE-4174-96D9-58D8C3FF3BE3}" type="parTrans" cxnId="{9D77FECB-FC01-4F04-9806-892E6D81D5AC}">
      <dgm:prSet/>
      <dgm:spPr/>
      <dgm:t>
        <a:bodyPr/>
        <a:lstStyle/>
        <a:p>
          <a:endParaRPr lang="es-CO"/>
        </a:p>
      </dgm:t>
    </dgm:pt>
    <dgm:pt modelId="{85C41545-BDCE-49F3-8E1E-EB9645888D1C}" type="sibTrans" cxnId="{9D77FECB-FC01-4F04-9806-892E6D81D5AC}">
      <dgm:prSet/>
      <dgm:spPr/>
      <dgm:t>
        <a:bodyPr/>
        <a:lstStyle/>
        <a:p>
          <a:endParaRPr lang="es-CO"/>
        </a:p>
      </dgm:t>
    </dgm:pt>
    <dgm:pt modelId="{31CAB6E2-B0E5-47B1-BCD9-065E8489E1AF}">
      <dgm:prSet phldrT="[Texto]" phldr="1"/>
      <dgm:spPr/>
      <dgm:t>
        <a:bodyPr/>
        <a:lstStyle/>
        <a:p>
          <a:endParaRPr lang="es-CO"/>
        </a:p>
      </dgm:t>
    </dgm:pt>
    <dgm:pt modelId="{2FBEC3B2-295A-4271-B7FE-D6C1F937F572}" type="parTrans" cxnId="{0718CEA6-5A92-45BF-9014-EE0BD3BCF036}">
      <dgm:prSet/>
      <dgm:spPr/>
      <dgm:t>
        <a:bodyPr/>
        <a:lstStyle/>
        <a:p>
          <a:endParaRPr lang="es-CO"/>
        </a:p>
      </dgm:t>
    </dgm:pt>
    <dgm:pt modelId="{B80C4D6D-7320-4C13-9977-AC4C136C21C3}" type="sibTrans" cxnId="{0718CEA6-5A92-45BF-9014-EE0BD3BCF036}">
      <dgm:prSet/>
      <dgm:spPr/>
      <dgm:t>
        <a:bodyPr/>
        <a:lstStyle/>
        <a:p>
          <a:endParaRPr lang="es-CO"/>
        </a:p>
      </dgm:t>
    </dgm:pt>
    <dgm:pt modelId="{E5A44254-6913-4C62-9574-BE0A6A002B4F}">
      <dgm:prSet phldrT="[Texto]"/>
      <dgm:spPr/>
      <dgm:t>
        <a:bodyPr/>
        <a:lstStyle/>
        <a:p>
          <a:r>
            <a:rPr lang="es-CO" dirty="0" smtClean="0"/>
            <a:t>Lo Bueno</a:t>
          </a:r>
          <a:endParaRPr lang="es-CO" dirty="0"/>
        </a:p>
      </dgm:t>
    </dgm:pt>
    <dgm:pt modelId="{05ED3B36-29F1-4A26-B147-8D4E34168CD3}" type="parTrans" cxnId="{E02ADEBB-D842-4752-B4E6-BB5257CF0DF6}">
      <dgm:prSet/>
      <dgm:spPr/>
      <dgm:t>
        <a:bodyPr/>
        <a:lstStyle/>
        <a:p>
          <a:endParaRPr lang="es-CO"/>
        </a:p>
      </dgm:t>
    </dgm:pt>
    <dgm:pt modelId="{EEA88579-DD73-4873-B92F-21BFE77A3187}" type="sibTrans" cxnId="{E02ADEBB-D842-4752-B4E6-BB5257CF0DF6}">
      <dgm:prSet/>
      <dgm:spPr/>
      <dgm:t>
        <a:bodyPr/>
        <a:lstStyle/>
        <a:p>
          <a:endParaRPr lang="es-CO"/>
        </a:p>
      </dgm:t>
    </dgm:pt>
    <dgm:pt modelId="{E7FC4DCD-6EFA-493F-AAAF-ED932746EB4A}">
      <dgm:prSet phldrT="[Texto]" phldr="1"/>
      <dgm:spPr/>
      <dgm:t>
        <a:bodyPr/>
        <a:lstStyle/>
        <a:p>
          <a:endParaRPr lang="es-CO"/>
        </a:p>
      </dgm:t>
    </dgm:pt>
    <dgm:pt modelId="{CC029E32-87F1-4F34-90EA-870E0A2445DE}" type="parTrans" cxnId="{FD4E5D9C-E200-4C52-AD43-D8DEACD26F54}">
      <dgm:prSet/>
      <dgm:spPr/>
      <dgm:t>
        <a:bodyPr/>
        <a:lstStyle/>
        <a:p>
          <a:endParaRPr lang="es-CO"/>
        </a:p>
      </dgm:t>
    </dgm:pt>
    <dgm:pt modelId="{206295C9-C620-4D35-9A45-C836C74C743F}" type="sibTrans" cxnId="{FD4E5D9C-E200-4C52-AD43-D8DEACD26F54}">
      <dgm:prSet/>
      <dgm:spPr/>
      <dgm:t>
        <a:bodyPr/>
        <a:lstStyle/>
        <a:p>
          <a:endParaRPr lang="es-CO"/>
        </a:p>
      </dgm:t>
    </dgm:pt>
    <dgm:pt modelId="{1215556F-CF19-46E0-8F46-9EB3DB074A90}">
      <dgm:prSet phldrT="[Texto]"/>
      <dgm:spPr/>
      <dgm:t>
        <a:bodyPr/>
        <a:lstStyle/>
        <a:p>
          <a:r>
            <a:rPr lang="es-CO" dirty="0" smtClean="0"/>
            <a:t>Lo Malo</a:t>
          </a:r>
          <a:endParaRPr lang="es-CO" dirty="0"/>
        </a:p>
      </dgm:t>
    </dgm:pt>
    <dgm:pt modelId="{3EF9163F-BD81-44C9-A06D-9401D1D04ED3}" type="parTrans" cxnId="{FE9DD6F3-4ED3-4729-8BE4-529EFDDD41CF}">
      <dgm:prSet/>
      <dgm:spPr/>
      <dgm:t>
        <a:bodyPr/>
        <a:lstStyle/>
        <a:p>
          <a:endParaRPr lang="es-CO"/>
        </a:p>
      </dgm:t>
    </dgm:pt>
    <dgm:pt modelId="{70669C70-3CDA-4FB6-A148-BEDF1BF824D9}" type="sibTrans" cxnId="{FE9DD6F3-4ED3-4729-8BE4-529EFDDD41CF}">
      <dgm:prSet/>
      <dgm:spPr/>
      <dgm:t>
        <a:bodyPr/>
        <a:lstStyle/>
        <a:p>
          <a:endParaRPr lang="es-CO"/>
        </a:p>
      </dgm:t>
    </dgm:pt>
    <dgm:pt modelId="{413FA49E-4017-4661-95EF-2EA072BA5C7B}" type="pres">
      <dgm:prSet presAssocID="{B6841B04-3009-4097-AF02-531F65E91F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6C8F5DA6-A71E-4FB1-AFC5-05DFFDAAAAD7}" type="pres">
      <dgm:prSet presAssocID="{67353914-0FCA-4120-AEF6-2B022CFE0BA4}" presName="parAndCh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1BDD4CA-E6AF-4C03-BD64-5F9EE541CCFA}" type="pres">
      <dgm:prSet presAssocID="{DC497494-7927-47CC-B2E8-FBD5EE24EACA}" presName="parAndChSpace" presStyleCnt="0"/>
      <dgm:spPr/>
    </dgm:pt>
    <dgm:pt modelId="{88B2AA1A-EAF9-4783-B394-81FD32A33F7F}" type="pres">
      <dgm:prSet presAssocID="{31CAB6E2-B0E5-47B1-BCD9-065E8489E1AF}" presName="parAndCh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A49AC2E-2671-42A1-BCCD-6672D75CECC2}" type="pres">
      <dgm:prSet presAssocID="{B80C4D6D-7320-4C13-9977-AC4C136C21C3}" presName="parAndChSpace" presStyleCnt="0"/>
      <dgm:spPr/>
    </dgm:pt>
    <dgm:pt modelId="{3324A55A-4E9D-482F-B971-71B4E23C8D64}" type="pres">
      <dgm:prSet presAssocID="{E7FC4DCD-6EFA-493F-AAAF-ED932746EB4A}" presName="parAndCh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E9DD6F3-4ED3-4729-8BE4-529EFDDD41CF}" srcId="{E7FC4DCD-6EFA-493F-AAAF-ED932746EB4A}" destId="{1215556F-CF19-46E0-8F46-9EB3DB074A90}" srcOrd="0" destOrd="0" parTransId="{3EF9163F-BD81-44C9-A06D-9401D1D04ED3}" sibTransId="{70669C70-3CDA-4FB6-A148-BEDF1BF824D9}"/>
    <dgm:cxn modelId="{0718CEA6-5A92-45BF-9014-EE0BD3BCF036}" srcId="{B6841B04-3009-4097-AF02-531F65E91F41}" destId="{31CAB6E2-B0E5-47B1-BCD9-065E8489E1AF}" srcOrd="1" destOrd="0" parTransId="{2FBEC3B2-295A-4271-B7FE-D6C1F937F572}" sibTransId="{B80C4D6D-7320-4C13-9977-AC4C136C21C3}"/>
    <dgm:cxn modelId="{E02ADEBB-D842-4752-B4E6-BB5257CF0DF6}" srcId="{31CAB6E2-B0E5-47B1-BCD9-065E8489E1AF}" destId="{E5A44254-6913-4C62-9574-BE0A6A002B4F}" srcOrd="0" destOrd="0" parTransId="{05ED3B36-29F1-4A26-B147-8D4E34168CD3}" sibTransId="{EEA88579-DD73-4873-B92F-21BFE77A3187}"/>
    <dgm:cxn modelId="{44ED2647-E076-4106-8B94-0B6E28AE37A6}" type="presOf" srcId="{BDADB55C-BB83-429A-B632-E287817C7F4E}" destId="{6C8F5DA6-A71E-4FB1-AFC5-05DFFDAAAAD7}" srcOrd="0" destOrd="1" presId="urn:microsoft.com/office/officeart/2005/8/layout/hChevron3"/>
    <dgm:cxn modelId="{20D12F2B-C4A3-43CB-9D45-87DED6CB7A5C}" type="presOf" srcId="{E7FC4DCD-6EFA-493F-AAAF-ED932746EB4A}" destId="{3324A55A-4E9D-482F-B971-71B4E23C8D64}" srcOrd="0" destOrd="0" presId="urn:microsoft.com/office/officeart/2005/8/layout/hChevron3"/>
    <dgm:cxn modelId="{1D511DF3-15AE-4D5B-AD24-B438E36A584A}" type="presOf" srcId="{67353914-0FCA-4120-AEF6-2B022CFE0BA4}" destId="{6C8F5DA6-A71E-4FB1-AFC5-05DFFDAAAAD7}" srcOrd="0" destOrd="0" presId="urn:microsoft.com/office/officeart/2005/8/layout/hChevron3"/>
    <dgm:cxn modelId="{FD4E5D9C-E200-4C52-AD43-D8DEACD26F54}" srcId="{B6841B04-3009-4097-AF02-531F65E91F41}" destId="{E7FC4DCD-6EFA-493F-AAAF-ED932746EB4A}" srcOrd="2" destOrd="0" parTransId="{CC029E32-87F1-4F34-90EA-870E0A2445DE}" sibTransId="{206295C9-C620-4D35-9A45-C836C74C743F}"/>
    <dgm:cxn modelId="{F8C0B1B4-65FB-4049-8CD3-23EB0A996069}" srcId="{B6841B04-3009-4097-AF02-531F65E91F41}" destId="{67353914-0FCA-4120-AEF6-2B022CFE0BA4}" srcOrd="0" destOrd="0" parTransId="{AD07AA85-DA93-4AB4-8241-74DB5BD1A5DC}" sibTransId="{DC497494-7927-47CC-B2E8-FBD5EE24EACA}"/>
    <dgm:cxn modelId="{F09A7949-A545-4498-9296-6CE2C26FA44D}" type="presOf" srcId="{1215556F-CF19-46E0-8F46-9EB3DB074A90}" destId="{3324A55A-4E9D-482F-B971-71B4E23C8D64}" srcOrd="0" destOrd="1" presId="urn:microsoft.com/office/officeart/2005/8/layout/hChevron3"/>
    <dgm:cxn modelId="{9D77FECB-FC01-4F04-9806-892E6D81D5AC}" srcId="{67353914-0FCA-4120-AEF6-2B022CFE0BA4}" destId="{BDADB55C-BB83-429A-B632-E287817C7F4E}" srcOrd="0" destOrd="0" parTransId="{581F182D-9BDE-4174-96D9-58D8C3FF3BE3}" sibTransId="{85C41545-BDCE-49F3-8E1E-EB9645888D1C}"/>
    <dgm:cxn modelId="{A2D010E7-2987-4BDB-AE8D-015F42BD620D}" type="presOf" srcId="{31CAB6E2-B0E5-47B1-BCD9-065E8489E1AF}" destId="{88B2AA1A-EAF9-4783-B394-81FD32A33F7F}" srcOrd="0" destOrd="0" presId="urn:microsoft.com/office/officeart/2005/8/layout/hChevron3"/>
    <dgm:cxn modelId="{84F51499-195C-4F46-A67D-8ADE80383634}" type="presOf" srcId="{E5A44254-6913-4C62-9574-BE0A6A002B4F}" destId="{88B2AA1A-EAF9-4783-B394-81FD32A33F7F}" srcOrd="0" destOrd="1" presId="urn:microsoft.com/office/officeart/2005/8/layout/hChevron3"/>
    <dgm:cxn modelId="{CC2BB811-7B1D-4CEC-B636-661EF626037E}" type="presOf" srcId="{B6841B04-3009-4097-AF02-531F65E91F41}" destId="{413FA49E-4017-4661-95EF-2EA072BA5C7B}" srcOrd="0" destOrd="0" presId="urn:microsoft.com/office/officeart/2005/8/layout/hChevron3"/>
    <dgm:cxn modelId="{7540C7B5-9286-40CB-AB4E-1D22AA664262}" type="presParOf" srcId="{413FA49E-4017-4661-95EF-2EA072BA5C7B}" destId="{6C8F5DA6-A71E-4FB1-AFC5-05DFFDAAAAD7}" srcOrd="0" destOrd="0" presId="urn:microsoft.com/office/officeart/2005/8/layout/hChevron3"/>
    <dgm:cxn modelId="{2A1142BC-7E25-40CC-8FCF-DEAAE88FF3BF}" type="presParOf" srcId="{413FA49E-4017-4661-95EF-2EA072BA5C7B}" destId="{91BDD4CA-E6AF-4C03-BD64-5F9EE541CCFA}" srcOrd="1" destOrd="0" presId="urn:microsoft.com/office/officeart/2005/8/layout/hChevron3"/>
    <dgm:cxn modelId="{E809F2A1-8152-4F8E-8B44-ABF8DBAD8347}" type="presParOf" srcId="{413FA49E-4017-4661-95EF-2EA072BA5C7B}" destId="{88B2AA1A-EAF9-4783-B394-81FD32A33F7F}" srcOrd="2" destOrd="0" presId="urn:microsoft.com/office/officeart/2005/8/layout/hChevron3"/>
    <dgm:cxn modelId="{9513A9FF-F8FD-4D8A-A047-5DD0E5499304}" type="presParOf" srcId="{413FA49E-4017-4661-95EF-2EA072BA5C7B}" destId="{FA49AC2E-2671-42A1-BCCD-6672D75CECC2}" srcOrd="3" destOrd="0" presId="urn:microsoft.com/office/officeart/2005/8/layout/hChevron3"/>
    <dgm:cxn modelId="{5EB65A6D-EDFD-42AF-AC4A-22CA5E1AA3FB}" type="presParOf" srcId="{413FA49E-4017-4661-95EF-2EA072BA5C7B}" destId="{3324A55A-4E9D-482F-B971-71B4E23C8D6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E0545-D7E2-4960-B222-26753D9D3C0F}">
      <dsp:nvSpPr>
        <dsp:cNvPr id="0" name=""/>
        <dsp:cNvSpPr/>
      </dsp:nvSpPr>
      <dsp:spPr>
        <a:xfrm>
          <a:off x="2283" y="1443149"/>
          <a:ext cx="2781537" cy="1112614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Entre 5 y 9 personas</a:t>
          </a:r>
          <a:endParaRPr lang="es-CO" sz="1800" kern="1200" dirty="0"/>
        </a:p>
      </dsp:txBody>
      <dsp:txXfrm>
        <a:off x="558590" y="1443149"/>
        <a:ext cx="1668923" cy="1112614"/>
      </dsp:txXfrm>
    </dsp:sp>
    <dsp:sp modelId="{675EE8D4-C436-4DD4-AACB-7FEC7753754D}">
      <dsp:nvSpPr>
        <dsp:cNvPr id="0" name=""/>
        <dsp:cNvSpPr/>
      </dsp:nvSpPr>
      <dsp:spPr>
        <a:xfrm>
          <a:off x="2505666" y="1443149"/>
          <a:ext cx="2781537" cy="1112614"/>
        </a:xfrm>
        <a:prstGeom prst="chevron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err="1" smtClean="0"/>
            <a:t>Autoorganizado</a:t>
          </a:r>
          <a:endParaRPr lang="es-CO" sz="1800" kern="1200" dirty="0"/>
        </a:p>
      </dsp:txBody>
      <dsp:txXfrm>
        <a:off x="3061973" y="1443149"/>
        <a:ext cx="1668923" cy="1112614"/>
      </dsp:txXfrm>
    </dsp:sp>
    <dsp:sp modelId="{BBE62B5C-40D6-4EC8-99A9-E378A8852F71}">
      <dsp:nvSpPr>
        <dsp:cNvPr id="0" name=""/>
        <dsp:cNvSpPr/>
      </dsp:nvSpPr>
      <dsp:spPr>
        <a:xfrm>
          <a:off x="5009050" y="1443149"/>
          <a:ext cx="2781537" cy="1112614"/>
        </a:xfrm>
        <a:prstGeom prst="chevron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800" b="1" kern="1200" dirty="0" smtClean="0"/>
            <a:t>Multidisciplinar</a:t>
          </a:r>
          <a:endParaRPr lang="es-CO" sz="1800" kern="1200" dirty="0"/>
        </a:p>
      </dsp:txBody>
      <dsp:txXfrm>
        <a:off x="5565357" y="1443149"/>
        <a:ext cx="1668923" cy="1112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F5DA6-A71E-4FB1-AFC5-05DFFDAAAAD7}">
      <dsp:nvSpPr>
        <dsp:cNvPr id="0" name=""/>
        <dsp:cNvSpPr/>
      </dsp:nvSpPr>
      <dsp:spPr>
        <a:xfrm>
          <a:off x="2079" y="700535"/>
          <a:ext cx="1818268" cy="1454614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144" tIns="68580" rIns="256578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 smtClean="0"/>
            <a:t>Por Mejorar</a:t>
          </a:r>
          <a:endParaRPr lang="es-CO" sz="2100" kern="1200" dirty="0"/>
        </a:p>
      </dsp:txBody>
      <dsp:txXfrm>
        <a:off x="2079" y="700535"/>
        <a:ext cx="1636441" cy="1454614"/>
      </dsp:txXfrm>
    </dsp:sp>
    <dsp:sp modelId="{88B2AA1A-EAF9-4783-B394-81FD32A33F7F}">
      <dsp:nvSpPr>
        <dsp:cNvPr id="0" name=""/>
        <dsp:cNvSpPr/>
      </dsp:nvSpPr>
      <dsp:spPr>
        <a:xfrm>
          <a:off x="1456694" y="700535"/>
          <a:ext cx="1818268" cy="1454614"/>
        </a:xfrm>
        <a:prstGeom prst="chevron">
          <a:avLst>
            <a:gd name="adj" fmla="val 25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144" tIns="68580" rIns="64144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 smtClean="0"/>
            <a:t>Lo Bueno</a:t>
          </a:r>
          <a:endParaRPr lang="es-CO" sz="2100" kern="1200" dirty="0"/>
        </a:p>
      </dsp:txBody>
      <dsp:txXfrm>
        <a:off x="1820348" y="700535"/>
        <a:ext cx="1090961" cy="1454614"/>
      </dsp:txXfrm>
    </dsp:sp>
    <dsp:sp modelId="{3324A55A-4E9D-482F-B971-71B4E23C8D64}">
      <dsp:nvSpPr>
        <dsp:cNvPr id="0" name=""/>
        <dsp:cNvSpPr/>
      </dsp:nvSpPr>
      <dsp:spPr>
        <a:xfrm>
          <a:off x="2911309" y="700535"/>
          <a:ext cx="1818268" cy="1454614"/>
        </a:xfrm>
        <a:prstGeom prst="chevron">
          <a:avLst>
            <a:gd name="adj" fmla="val 25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144" tIns="68580" rIns="64144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 smtClean="0"/>
            <a:t>Lo Malo</a:t>
          </a:r>
          <a:endParaRPr lang="es-CO" sz="2100" kern="1200" dirty="0"/>
        </a:p>
      </dsp:txBody>
      <dsp:txXfrm>
        <a:off x="3274963" y="700535"/>
        <a:ext cx="1090961" cy="1454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736A8-9697-42E9-9E49-DE59496B5776}" type="datetimeFigureOut">
              <a:rPr lang="es-CO" smtClean="0"/>
              <a:t>10/10/2017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9860-80DC-43F1-8829-5E13B2AB5F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657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T- 5 min</a:t>
            </a:r>
          </a:p>
          <a:p>
            <a:r>
              <a:rPr lang="es-CO" dirty="0" smtClean="0"/>
              <a:t>Presentación del curso.</a:t>
            </a:r>
          </a:p>
          <a:p>
            <a:r>
              <a:rPr lang="es-CO" dirty="0" smtClean="0"/>
              <a:t>Presentación Instructor.</a:t>
            </a:r>
          </a:p>
          <a:p>
            <a:r>
              <a:rPr lang="es-CO" dirty="0" smtClean="0"/>
              <a:t>Presentación de los participantes.</a:t>
            </a:r>
          </a:p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68095-865E-488F-B49C-7893DF787236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871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T – 2min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68095-865E-488F-B49C-7893DF787236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925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77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9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675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764687"/>
          </a:xfrm>
          <a:prstGeom prst="rect">
            <a:avLst/>
          </a:prstGeom>
          <a:solidFill>
            <a:srgbClr val="F19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8100392" y="764686"/>
            <a:ext cx="720080" cy="144034"/>
          </a:xfrm>
          <a:prstGeom prst="triangle">
            <a:avLst/>
          </a:prstGeom>
          <a:solidFill>
            <a:srgbClr val="F19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5067185" y="6637338"/>
            <a:ext cx="40513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7" y="36"/>
            <a:ext cx="1292455" cy="55986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07504" y="130315"/>
            <a:ext cx="7120568" cy="50405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94383" y="6741369"/>
            <a:ext cx="493885" cy="116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194383" y="6621446"/>
            <a:ext cx="493885" cy="11992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5301" y="6558805"/>
            <a:ext cx="432048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9310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764687"/>
          </a:xfrm>
          <a:prstGeom prst="rect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8100392" y="764686"/>
            <a:ext cx="720080" cy="144034"/>
          </a:xfrm>
          <a:prstGeom prst="triangle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5067185" y="6637338"/>
            <a:ext cx="40513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7" y="36"/>
            <a:ext cx="1292455" cy="55986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07504" y="130315"/>
            <a:ext cx="7120568" cy="50405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94383" y="6741369"/>
            <a:ext cx="493885" cy="116632"/>
          </a:xfrm>
          <a:prstGeom prst="rect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194383" y="6621446"/>
            <a:ext cx="493885" cy="119922"/>
          </a:xfrm>
          <a:prstGeom prst="triangle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5301" y="6558805"/>
            <a:ext cx="432048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15428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0"/>
            <a:ext cx="9144000" cy="764687"/>
          </a:xfrm>
          <a:prstGeom prst="rect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8100392" y="764686"/>
            <a:ext cx="720080" cy="144034"/>
          </a:xfrm>
          <a:prstGeom prst="triangle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5067185" y="6637338"/>
            <a:ext cx="4051300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7" y="36"/>
            <a:ext cx="1292455" cy="55986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07504" y="130315"/>
            <a:ext cx="7120568" cy="50405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94383" y="6741369"/>
            <a:ext cx="493885" cy="116632"/>
          </a:xfrm>
          <a:prstGeom prst="rect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194383" y="6621446"/>
            <a:ext cx="493885" cy="119922"/>
          </a:xfrm>
          <a:prstGeom prst="triangle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5301" y="6558805"/>
            <a:ext cx="432048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33941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42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83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20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783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93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18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4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55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25C39-67B4-0244-ABD7-728F7507B4E5}" type="datetimeFigureOut">
              <a:rPr lang="es-ES" smtClean="0"/>
              <a:t>10/10/2017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504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cadenacritica.com/el-sprint-o-iteracion-en-scrum/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" descr="photodune-2172702-businessman-pressing-high-tech-type-of-modern-buttons-m (1)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" b="4220"/>
          <a:stretch/>
        </p:blipFill>
        <p:spPr>
          <a:xfrm>
            <a:off x="5071" y="771796"/>
            <a:ext cx="9175442" cy="608620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130315"/>
            <a:ext cx="4968552" cy="504056"/>
          </a:xfrm>
        </p:spPr>
        <p:txBody>
          <a:bodyPr>
            <a:normAutofit/>
          </a:bodyPr>
          <a:lstStyle/>
          <a:p>
            <a:r>
              <a:rPr lang="es-CO" sz="2400" b="1" dirty="0" smtClean="0"/>
              <a:t>Marcos Ágiles</a:t>
            </a:r>
            <a:endParaRPr lang="es-CO" sz="2400" b="1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9810-2F72-461F-9296-A941325A0CF8}" type="slidenum">
              <a:rPr lang="es-CO" smtClean="0"/>
              <a:pPr/>
              <a:t>1</a:t>
            </a:fld>
            <a:endParaRPr lang="es-CO" dirty="0"/>
          </a:p>
        </p:txBody>
      </p:sp>
      <p:grpSp>
        <p:nvGrpSpPr>
          <p:cNvPr id="7" name="Grupo 6"/>
          <p:cNvGrpSpPr/>
          <p:nvPr/>
        </p:nvGrpSpPr>
        <p:grpSpPr>
          <a:xfrm>
            <a:off x="225301" y="274331"/>
            <a:ext cx="720080" cy="720080"/>
            <a:chOff x="896999" y="4535806"/>
            <a:chExt cx="720080" cy="720080"/>
          </a:xfrm>
        </p:grpSpPr>
        <p:sp>
          <p:nvSpPr>
            <p:cNvPr id="5" name="Oval 9"/>
            <p:cNvSpPr/>
            <p:nvPr/>
          </p:nvSpPr>
          <p:spPr>
            <a:xfrm>
              <a:off x="896999" y="4535806"/>
              <a:ext cx="720080" cy="720080"/>
            </a:xfrm>
            <a:prstGeom prst="ellipse">
              <a:avLst/>
            </a:prstGeom>
            <a:solidFill>
              <a:srgbClr val="F19904"/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Trebuchet MS" panose="020B0603020202020204" pitchFamily="34" charset="0"/>
              </a:endParaRPr>
            </a:p>
          </p:txBody>
        </p: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751" y="4607983"/>
              <a:ext cx="560576" cy="575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099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b="1" dirty="0" smtClean="0">
                <a:solidFill>
                  <a:schemeClr val="bg1"/>
                </a:solidFill>
              </a:rPr>
              <a:t>¿Elementos de la Agilidad?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638" t="10863" r="15419" b="14931"/>
          <a:stretch/>
        </p:blipFill>
        <p:spPr>
          <a:xfrm>
            <a:off x="-29029" y="1312886"/>
            <a:ext cx="9100458" cy="54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CuadroTexto"/>
          <p:cNvSpPr txBox="1"/>
          <p:nvPr/>
        </p:nvSpPr>
        <p:spPr>
          <a:xfrm>
            <a:off x="544656" y="2857460"/>
            <a:ext cx="6595753" cy="463539"/>
          </a:xfrm>
          <a:prstGeom prst="rect">
            <a:avLst/>
          </a:prstGeom>
          <a:noFill/>
        </p:spPr>
        <p:txBody>
          <a:bodyPr wrap="square" lIns="93296" tIns="46648" rIns="93296" bIns="46648" rtlCol="0">
            <a:spAutoFit/>
          </a:bodyPr>
          <a:lstStyle/>
          <a:p>
            <a:r>
              <a:rPr lang="es-ES_tradnl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ngsanaUPC" pitchFamily="18" charset="-34"/>
              </a:rPr>
              <a:t>Antecedentes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ngsanaUPC" pitchFamily="18" charset="-34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337659" y="1732895"/>
            <a:ext cx="8280104" cy="4070957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 smtClean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659" y="1931838"/>
            <a:ext cx="8545066" cy="34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288768" y="48048"/>
            <a:ext cx="3773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Taller del Maíz</a:t>
            </a:r>
            <a:endParaRPr lang="es-CO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5124" name="Picture 4" descr="Resultado de imagen para lego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698" y="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para objetiv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09" y="1761103"/>
            <a:ext cx="1118005" cy="8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1740233" y="1939322"/>
            <a:ext cx="1644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smtClean="0"/>
              <a:t>Objetivo</a:t>
            </a:r>
            <a:endParaRPr lang="es-CO" sz="32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1724237" y="2607139"/>
            <a:ext cx="18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Transportar maíz</a:t>
            </a:r>
            <a:endParaRPr lang="es-CO" b="1" dirty="0"/>
          </a:p>
        </p:txBody>
      </p:sp>
      <p:pic>
        <p:nvPicPr>
          <p:cNvPr id="5130" name="Picture 10" descr="Resultado de imagen para punto a punto b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15780" r="39512" b="46603"/>
          <a:stretch/>
        </p:blipFill>
        <p:spPr bwMode="auto">
          <a:xfrm>
            <a:off x="984049" y="2626119"/>
            <a:ext cx="3222171" cy="8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redondeado 9"/>
          <p:cNvSpPr/>
          <p:nvPr/>
        </p:nvSpPr>
        <p:spPr>
          <a:xfrm>
            <a:off x="5226801" y="1524448"/>
            <a:ext cx="3091542" cy="17745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 smtClean="0"/>
              <a:t>Tradicional</a:t>
            </a:r>
          </a:p>
          <a:p>
            <a:endParaRPr lang="es-CO" b="1" dirty="0" smtClean="0"/>
          </a:p>
          <a:p>
            <a:r>
              <a:rPr lang="es-CO" dirty="0" smtClean="0"/>
              <a:t>45 </a:t>
            </a:r>
            <a:r>
              <a:rPr lang="es-CO" dirty="0" err="1" smtClean="0"/>
              <a:t>Seg</a:t>
            </a:r>
            <a:r>
              <a:rPr lang="es-CO" dirty="0" smtClean="0"/>
              <a:t> - Diseño</a:t>
            </a:r>
          </a:p>
          <a:p>
            <a:r>
              <a:rPr lang="es-CO" dirty="0" smtClean="0"/>
              <a:t>1:15 min - Construcción</a:t>
            </a:r>
            <a:endParaRPr lang="es-CO" dirty="0"/>
          </a:p>
        </p:txBody>
      </p:sp>
      <p:grpSp>
        <p:nvGrpSpPr>
          <p:cNvPr id="18" name="Grupo 17"/>
          <p:cNvGrpSpPr/>
          <p:nvPr/>
        </p:nvGrpSpPr>
        <p:grpSpPr>
          <a:xfrm>
            <a:off x="1572206" y="3858223"/>
            <a:ext cx="2182009" cy="1862377"/>
            <a:chOff x="1222123" y="2186403"/>
            <a:chExt cx="2252839" cy="2048850"/>
          </a:xfrm>
        </p:grpSpPr>
        <p:pic>
          <p:nvPicPr>
            <p:cNvPr id="19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adroTexto 19"/>
            <p:cNvSpPr txBox="1"/>
            <p:nvPr/>
          </p:nvSpPr>
          <p:spPr>
            <a:xfrm>
              <a:off x="1222123" y="3795082"/>
              <a:ext cx="2252839" cy="440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2000" b="1" dirty="0" smtClean="0">
                  <a:latin typeface="Comic Sans MS" panose="030F0702030302020204" pitchFamily="66" charset="0"/>
                </a:rPr>
                <a:t>TIEMPO 2 MIN</a:t>
              </a:r>
              <a:endParaRPr lang="es-CO" sz="20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21" name="Rectángulo redondeado 20"/>
          <p:cNvSpPr/>
          <p:nvPr/>
        </p:nvSpPr>
        <p:spPr>
          <a:xfrm>
            <a:off x="5197642" y="3519802"/>
            <a:ext cx="3120701" cy="28955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 smtClean="0"/>
              <a:t>Ágil</a:t>
            </a:r>
          </a:p>
          <a:p>
            <a:r>
              <a:rPr lang="es-CO" sz="2000" dirty="0" smtClean="0"/>
              <a:t>10 </a:t>
            </a:r>
            <a:r>
              <a:rPr lang="es-CO" sz="2000" dirty="0" err="1" smtClean="0"/>
              <a:t>seg</a:t>
            </a:r>
            <a:r>
              <a:rPr lang="es-CO" sz="2000" dirty="0" smtClean="0"/>
              <a:t> - Diseño Inicial</a:t>
            </a:r>
          </a:p>
          <a:p>
            <a:r>
              <a:rPr lang="es-CO" sz="2000" dirty="0" smtClean="0"/>
              <a:t>30 </a:t>
            </a:r>
            <a:r>
              <a:rPr lang="es-CO" sz="2000" dirty="0" err="1" smtClean="0"/>
              <a:t>seg</a:t>
            </a:r>
            <a:r>
              <a:rPr lang="es-CO" sz="2000" dirty="0" smtClean="0"/>
              <a:t>-Construcción (IT1)</a:t>
            </a:r>
          </a:p>
          <a:p>
            <a:r>
              <a:rPr lang="es-CO" sz="2000" dirty="0" smtClean="0"/>
              <a:t>10 </a:t>
            </a:r>
            <a:r>
              <a:rPr lang="es-CO" sz="2000" dirty="0" err="1" smtClean="0"/>
              <a:t>seg</a:t>
            </a:r>
            <a:r>
              <a:rPr lang="es-CO" sz="2000" dirty="0" smtClean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 smtClean="0"/>
              <a:t>seg</a:t>
            </a:r>
            <a:r>
              <a:rPr lang="es-CO" sz="2000" dirty="0" smtClean="0"/>
              <a:t>-Construcción </a:t>
            </a:r>
            <a:r>
              <a:rPr lang="es-CO" sz="2000" dirty="0"/>
              <a:t>(</a:t>
            </a:r>
            <a:r>
              <a:rPr lang="es-CO" sz="2000" dirty="0" smtClean="0"/>
              <a:t>IT2)</a:t>
            </a:r>
            <a:endParaRPr lang="es-CO" sz="2000" dirty="0"/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</a:t>
            </a:r>
            <a:r>
              <a:rPr lang="es-CO" sz="2000" dirty="0" smtClean="0"/>
              <a:t>IT3)</a:t>
            </a:r>
            <a:endParaRPr lang="es-CO" sz="2000" dirty="0"/>
          </a:p>
          <a:p>
            <a:endParaRPr lang="es-CO" sz="2000" dirty="0" smtClean="0"/>
          </a:p>
        </p:txBody>
      </p:sp>
    </p:spTree>
    <p:extLst>
      <p:ext uri="{BB962C8B-B14F-4D97-AF65-F5344CB8AC3E}">
        <p14:creationId xmlns:p14="http://schemas.microsoft.com/office/powerpoint/2010/main" val="23468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419396" y="33534"/>
            <a:ext cx="3773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Taller del Maíz</a:t>
            </a:r>
            <a:endParaRPr lang="es-CO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pic>
        <p:nvPicPr>
          <p:cNvPr id="5124" name="Picture 4" descr="Resultado de imagen para lego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041" y="103684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658542" y="2705725"/>
            <a:ext cx="58269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800" b="1" dirty="0" smtClean="0"/>
              <a:t>Resultados?</a:t>
            </a:r>
            <a:endParaRPr lang="es-CO" sz="8800" b="1" dirty="0"/>
          </a:p>
        </p:txBody>
      </p:sp>
    </p:spTree>
    <p:extLst>
      <p:ext uri="{BB962C8B-B14F-4D97-AF65-F5344CB8AC3E}">
        <p14:creationId xmlns:p14="http://schemas.microsoft.com/office/powerpoint/2010/main" val="410568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dirty="0" smtClean="0">
                <a:solidFill>
                  <a:schemeClr val="bg1"/>
                </a:solidFill>
              </a:rPr>
              <a:t>Marco de Trabajo 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5" name="Picture 2" descr="https://i2.wp.com/julibetancur.files.wordpress.com/2015/08/scrum.png?w=1000&amp;h=&amp;crop&amp;ss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814" r="4981" b="1814"/>
          <a:stretch/>
        </p:blipFill>
        <p:spPr bwMode="auto">
          <a:xfrm>
            <a:off x="348016" y="832513"/>
            <a:ext cx="8591267" cy="580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" name="Picture 4" descr="http://www.evolucionagil.com/wp-content/uploads/2014/04/Scrum.jpg">
            <a:extLst>
              <a:ext uri="{FF2B5EF4-FFF2-40B4-BE49-F238E27FC236}">
                <a16:creationId xmlns:a16="http://schemas.microsoft.com/office/drawing/2014/main" xmlns="" id="{CA41343C-CB90-4FDC-AC03-254A98827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"/>
          <a:stretch/>
        </p:blipFill>
        <p:spPr bwMode="auto">
          <a:xfrm>
            <a:off x="689317" y="666157"/>
            <a:ext cx="8159261" cy="619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20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b="1" dirty="0" smtClean="0">
                <a:solidFill>
                  <a:schemeClr val="bg1"/>
                </a:solidFill>
              </a:rPr>
              <a:t>Valores 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6" name="Picture 4" descr="Resultado de imagen para scrum garaba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09" y="906748"/>
            <a:ext cx="7359248" cy="568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b="1" dirty="0" smtClean="0">
                <a:solidFill>
                  <a:schemeClr val="bg1"/>
                </a:solidFill>
              </a:rPr>
              <a:t>Valores 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8" y="901624"/>
            <a:ext cx="8122561" cy="56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3179298" y="2743200"/>
            <a:ext cx="22443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7200" b="1" dirty="0" smtClean="0"/>
              <a:t>Roles</a:t>
            </a:r>
            <a:endParaRPr lang="es-CO" sz="7200" b="1" dirty="0"/>
          </a:p>
        </p:txBody>
      </p:sp>
    </p:spTree>
    <p:extLst>
      <p:ext uri="{BB962C8B-B14F-4D97-AF65-F5344CB8AC3E}">
        <p14:creationId xmlns:p14="http://schemas.microsoft.com/office/powerpoint/2010/main" val="13211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dirty="0" err="1">
                <a:solidFill>
                  <a:schemeClr val="bg1"/>
                </a:solidFill>
              </a:rPr>
              <a:t>Product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Owner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244769" y="861971"/>
            <a:ext cx="9036496" cy="5627077"/>
            <a:chOff x="535414" y="916232"/>
            <a:chExt cx="8411136" cy="5312092"/>
          </a:xfrm>
        </p:grpSpPr>
        <p:sp>
          <p:nvSpPr>
            <p:cNvPr id="3" name="2 Rectángulo"/>
            <p:cNvSpPr/>
            <p:nvPr/>
          </p:nvSpPr>
          <p:spPr>
            <a:xfrm>
              <a:off x="967489" y="986260"/>
              <a:ext cx="78663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/>
                <a:t> </a:t>
              </a:r>
            </a:p>
            <a:p>
              <a:r>
                <a:rPr lang="es-CO" dirty="0"/>
                <a:t/>
              </a:r>
              <a:br>
                <a:rPr lang="es-CO" dirty="0"/>
              </a:br>
              <a:endParaRPr lang="es-CO" dirty="0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xmlns="" id="{6773422A-849E-4E77-B122-A5D1F328DCD4}"/>
                </a:ext>
              </a:extLst>
            </p:cNvPr>
            <p:cNvGrpSpPr/>
            <p:nvPr/>
          </p:nvGrpSpPr>
          <p:grpSpPr>
            <a:xfrm>
              <a:off x="1405094" y="1238579"/>
              <a:ext cx="1945725" cy="1103710"/>
              <a:chOff x="241392" y="2057400"/>
              <a:chExt cx="1945725" cy="1103710"/>
            </a:xfrm>
          </p:grpSpPr>
          <p:pic>
            <p:nvPicPr>
              <p:cNvPr id="2" name="Imagen 1">
                <a:extLst>
                  <a:ext uri="{FF2B5EF4-FFF2-40B4-BE49-F238E27FC236}">
                    <a16:creationId xmlns:a16="http://schemas.microsoft.com/office/drawing/2014/main" xmlns="" id="{63F59A5C-E5DD-4DCB-B986-A89664D6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0087" y="2057400"/>
                <a:ext cx="1000125" cy="828675"/>
              </a:xfrm>
              <a:prstGeom prst="rect">
                <a:avLst/>
              </a:prstGeom>
            </p:spPr>
          </p:pic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xmlns="" id="{E936D226-005C-4F75-B003-0533E9AADE5C}"/>
                  </a:ext>
                </a:extLst>
              </p:cNvPr>
              <p:cNvSpPr txBox="1"/>
              <p:nvPr/>
            </p:nvSpPr>
            <p:spPr>
              <a:xfrm>
                <a:off x="241392" y="2791778"/>
                <a:ext cx="1945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Visión del Negocio</a:t>
                </a:r>
              </a:p>
            </p:txBody>
          </p:sp>
        </p:grp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xmlns="" id="{D4CF558B-CFF3-45BD-8252-098B83CED710}"/>
                </a:ext>
              </a:extLst>
            </p:cNvPr>
            <p:cNvGrpSpPr/>
            <p:nvPr/>
          </p:nvGrpSpPr>
          <p:grpSpPr>
            <a:xfrm>
              <a:off x="535414" y="3095739"/>
              <a:ext cx="1849930" cy="1152433"/>
              <a:chOff x="411591" y="3620453"/>
              <a:chExt cx="1849930" cy="1152433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xmlns="" id="{07121B3E-EACC-4E0B-A2E2-D97B6BBAE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8212" y="3620453"/>
                <a:ext cx="762000" cy="866775"/>
              </a:xfrm>
              <a:prstGeom prst="rect">
                <a:avLst/>
              </a:prstGeom>
            </p:spPr>
          </p:pic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xmlns="" id="{E5EBC064-DD59-4780-8DD0-B13527FA54E0}"/>
                  </a:ext>
                </a:extLst>
              </p:cNvPr>
              <p:cNvSpPr txBox="1"/>
              <p:nvPr/>
            </p:nvSpPr>
            <p:spPr>
              <a:xfrm>
                <a:off x="411591" y="4403554"/>
                <a:ext cx="18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Refina el </a:t>
                </a:r>
                <a:r>
                  <a:rPr lang="es-CO" b="1" dirty="0" err="1"/>
                  <a:t>BackLog</a:t>
                </a:r>
                <a:endParaRPr lang="es-CO" b="1" dirty="0"/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xmlns="" id="{270A27DC-6CF4-49C0-923F-A9004A9A894C}"/>
                </a:ext>
              </a:extLst>
            </p:cNvPr>
            <p:cNvGrpSpPr/>
            <p:nvPr/>
          </p:nvGrpSpPr>
          <p:grpSpPr>
            <a:xfrm>
              <a:off x="5218391" y="5348516"/>
              <a:ext cx="1843774" cy="791412"/>
              <a:chOff x="2935256" y="3715775"/>
              <a:chExt cx="1843774" cy="791412"/>
            </a:xfrm>
          </p:grpSpPr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xmlns="" id="{5E1353CC-D99E-4056-BDED-643B4FBA8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06702" y="3715775"/>
                <a:ext cx="981075" cy="428625"/>
              </a:xfrm>
              <a:prstGeom prst="rect">
                <a:avLst/>
              </a:prstGeom>
            </p:spPr>
          </p:pic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xmlns="" id="{293EAFBB-8129-45F3-BC2D-547940E6E3C5}"/>
                  </a:ext>
                </a:extLst>
              </p:cNvPr>
              <p:cNvSpPr txBox="1"/>
              <p:nvPr/>
            </p:nvSpPr>
            <p:spPr>
              <a:xfrm>
                <a:off x="2935256" y="4137855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que Hacer</a:t>
                </a:r>
              </a:p>
            </p:txBody>
          </p:sp>
        </p:grpSp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xmlns="" id="{4ADAA5C8-016F-4978-87CA-816FFB9755F9}"/>
                </a:ext>
              </a:extLst>
            </p:cNvPr>
            <p:cNvGrpSpPr/>
            <p:nvPr/>
          </p:nvGrpSpPr>
          <p:grpSpPr>
            <a:xfrm>
              <a:off x="597880" y="4982692"/>
              <a:ext cx="3350982" cy="1245632"/>
              <a:chOff x="5094833" y="4322521"/>
              <a:chExt cx="3350982" cy="1245632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xmlns="" id="{C4D7BEEC-553F-4131-A475-73E685F1C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6930" y="4322521"/>
                <a:ext cx="1485900" cy="876300"/>
              </a:xfrm>
              <a:prstGeom prst="rect">
                <a:avLst/>
              </a:prstGeom>
            </p:spPr>
          </p:pic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xmlns="" id="{22ADF38B-AE1A-4177-9638-FFFB7B87A001}"/>
                  </a:ext>
                </a:extLst>
              </p:cNvPr>
              <p:cNvSpPr txBox="1"/>
              <p:nvPr/>
            </p:nvSpPr>
            <p:spPr>
              <a:xfrm>
                <a:off x="5094833" y="5198821"/>
                <a:ext cx="3350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cunado Salir a Producción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xmlns="" id="{AB3FEC2A-A868-464B-95FB-80DEA4AA3B28}"/>
                </a:ext>
              </a:extLst>
            </p:cNvPr>
            <p:cNvGrpSpPr/>
            <p:nvPr/>
          </p:nvGrpSpPr>
          <p:grpSpPr>
            <a:xfrm>
              <a:off x="6398148" y="3117171"/>
              <a:ext cx="1918923" cy="1143069"/>
              <a:chOff x="6014074" y="3849963"/>
              <a:chExt cx="1918923" cy="1143069"/>
            </a:xfrm>
          </p:grpSpPr>
          <p:pic>
            <p:nvPicPr>
              <p:cNvPr id="3074" name="Picture 2" descr="Resultado de imagen para lupa garabato">
                <a:extLst>
                  <a:ext uri="{FF2B5EF4-FFF2-40B4-BE49-F238E27FC236}">
                    <a16:creationId xmlns:a16="http://schemas.microsoft.com/office/drawing/2014/main" xmlns="" id="{ABCCBF9E-2DE3-4C49-B098-83F079A877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459164" y="3849963"/>
                <a:ext cx="922923" cy="922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xmlns="" id="{527FB93A-4E86-4CE8-A599-DBD3939095AB}"/>
                  </a:ext>
                </a:extLst>
              </p:cNvPr>
              <p:cNvSpPr txBox="1"/>
              <p:nvPr/>
            </p:nvSpPr>
            <p:spPr>
              <a:xfrm>
                <a:off x="6014074" y="4623700"/>
                <a:ext cx="191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Valida el Producto</a:t>
                </a:r>
              </a:p>
            </p:txBody>
          </p:sp>
        </p:grpSp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xmlns="" id="{55C789D0-AA7E-4749-A1FE-A2F9F94A5E63}"/>
                </a:ext>
              </a:extLst>
            </p:cNvPr>
            <p:cNvGrpSpPr/>
            <p:nvPr/>
          </p:nvGrpSpPr>
          <p:grpSpPr>
            <a:xfrm>
              <a:off x="5256822" y="916232"/>
              <a:ext cx="3689728" cy="1581139"/>
              <a:chOff x="3396343" y="1579971"/>
              <a:chExt cx="3689728" cy="1581139"/>
            </a:xfrm>
          </p:grpSpPr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xmlns="" id="{A494083A-FC11-4ED3-90BD-ABC272A54467}"/>
                  </a:ext>
                </a:extLst>
              </p:cNvPr>
              <p:cNvSpPr txBox="1"/>
              <p:nvPr/>
            </p:nvSpPr>
            <p:spPr>
              <a:xfrm>
                <a:off x="3396343" y="2791778"/>
                <a:ext cx="3689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Priorizar Funcionalidades a Construir</a:t>
                </a:r>
              </a:p>
            </p:txBody>
          </p:sp>
          <p:pic>
            <p:nvPicPr>
              <p:cNvPr id="3076" name="Picture 4" descr="Resultado de imagen para product backlog scrum">
                <a:extLst>
                  <a:ext uri="{FF2B5EF4-FFF2-40B4-BE49-F238E27FC236}">
                    <a16:creationId xmlns:a16="http://schemas.microsoft.com/office/drawing/2014/main" xmlns="" id="{815B5B6E-D1DF-463C-ADA2-5ED8C99A4C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417" y="1579971"/>
                <a:ext cx="1487851" cy="1105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8" name="Picture 6" descr="Resultado de imagen para product owner icon">
              <a:extLst>
                <a:ext uri="{FF2B5EF4-FFF2-40B4-BE49-F238E27FC236}">
                  <a16:creationId xmlns:a16="http://schemas.microsoft.com/office/drawing/2014/main" xmlns="" id="{9099BC8B-E789-4F26-9175-F694F6B9C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081" y="2658204"/>
              <a:ext cx="1877033" cy="187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Flecha: a la derecha con bandas 20">
              <a:extLst>
                <a:ext uri="{FF2B5EF4-FFF2-40B4-BE49-F238E27FC236}">
                  <a16:creationId xmlns:a16="http://schemas.microsoft.com/office/drawing/2014/main" xmlns="" id="{E58D7247-3858-4A3D-B0B1-C4F6B0377708}"/>
                </a:ext>
              </a:extLst>
            </p:cNvPr>
            <p:cNvSpPr/>
            <p:nvPr/>
          </p:nvSpPr>
          <p:spPr>
            <a:xfrm rot="13413751">
              <a:off x="3059014" y="2605157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Flecha: a la derecha con bandas 25">
              <a:extLst>
                <a:ext uri="{FF2B5EF4-FFF2-40B4-BE49-F238E27FC236}">
                  <a16:creationId xmlns:a16="http://schemas.microsoft.com/office/drawing/2014/main" xmlns="" id="{4707F92D-771B-4161-A401-36188A4A3B1C}"/>
                </a:ext>
              </a:extLst>
            </p:cNvPr>
            <p:cNvSpPr/>
            <p:nvPr/>
          </p:nvSpPr>
          <p:spPr>
            <a:xfrm rot="18178156">
              <a:off x="5056867" y="2554036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7" name="Flecha: a la derecha con bandas 26">
              <a:extLst>
                <a:ext uri="{FF2B5EF4-FFF2-40B4-BE49-F238E27FC236}">
                  <a16:creationId xmlns:a16="http://schemas.microsoft.com/office/drawing/2014/main" xmlns="" id="{4DD98E8B-A301-421A-99D4-C3EF3B94DB9A}"/>
                </a:ext>
              </a:extLst>
            </p:cNvPr>
            <p:cNvSpPr/>
            <p:nvPr/>
          </p:nvSpPr>
          <p:spPr>
            <a:xfrm rot="10800000">
              <a:off x="2647269" y="3576628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8" name="Flecha: a la derecha con bandas 27">
              <a:extLst>
                <a:ext uri="{FF2B5EF4-FFF2-40B4-BE49-F238E27FC236}">
                  <a16:creationId xmlns:a16="http://schemas.microsoft.com/office/drawing/2014/main" xmlns="" id="{2DBD98E1-F51F-41DD-BB65-E0C05A5CEFE7}"/>
                </a:ext>
              </a:extLst>
            </p:cNvPr>
            <p:cNvSpPr/>
            <p:nvPr/>
          </p:nvSpPr>
          <p:spPr>
            <a:xfrm rot="7906072">
              <a:off x="3020171" y="4664679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9" name="Flecha: a la derecha con bandas 28">
              <a:extLst>
                <a:ext uri="{FF2B5EF4-FFF2-40B4-BE49-F238E27FC236}">
                  <a16:creationId xmlns:a16="http://schemas.microsoft.com/office/drawing/2014/main" xmlns="" id="{A1C93307-4AE7-4935-948D-72BB87C00862}"/>
                </a:ext>
              </a:extLst>
            </p:cNvPr>
            <p:cNvSpPr/>
            <p:nvPr/>
          </p:nvSpPr>
          <p:spPr>
            <a:xfrm rot="2946897">
              <a:off x="4945097" y="4706788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0" name="Flecha: a la derecha con bandas 29">
              <a:extLst>
                <a:ext uri="{FF2B5EF4-FFF2-40B4-BE49-F238E27FC236}">
                  <a16:creationId xmlns:a16="http://schemas.microsoft.com/office/drawing/2014/main" xmlns="" id="{DEF75E26-BC6F-44C4-AC23-5EA0005C9117}"/>
                </a:ext>
              </a:extLst>
            </p:cNvPr>
            <p:cNvSpPr/>
            <p:nvPr/>
          </p:nvSpPr>
          <p:spPr>
            <a:xfrm rot="21427293">
              <a:off x="5533137" y="3686610"/>
              <a:ext cx="745806" cy="551808"/>
            </a:xfrm>
            <a:prstGeom prst="strip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106056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9810-2F72-461F-9296-A941325A0CF8}" type="slidenum">
              <a:rPr lang="es-CO" smtClean="0"/>
              <a:pPr/>
              <a:t>2</a:t>
            </a:fld>
            <a:endParaRPr lang="es-CO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2227238" y="2169885"/>
            <a:ext cx="506548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s-ES" sz="9600" dirty="0" smtClean="0">
                <a:solidFill>
                  <a:schemeClr val="tx1"/>
                </a:solidFill>
              </a:rPr>
              <a:t>Reglas</a:t>
            </a:r>
            <a:endParaRPr lang="es-ES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32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Scrum Master</a:t>
            </a:r>
            <a:endParaRPr lang="es-CO" dirty="0"/>
          </a:p>
        </p:txBody>
      </p:sp>
      <p:pic>
        <p:nvPicPr>
          <p:cNvPr id="2056" name="Picture 8" descr="Resultado de imagen para scrum master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CC00"/>
              </a:clrFrom>
              <a:clrTo>
                <a:srgbClr val="FFCC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3" t="3663" r="20843" b="577"/>
          <a:stretch/>
        </p:blipFill>
        <p:spPr bwMode="auto">
          <a:xfrm>
            <a:off x="1023581" y="1078173"/>
            <a:ext cx="6523631" cy="560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93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CO" sz="2800" dirty="0" smtClean="0"/>
              <a:t>TEAM SCRUM</a:t>
            </a:r>
            <a:endParaRPr lang="es-CO" sz="2800" dirty="0"/>
          </a:p>
        </p:txBody>
      </p:sp>
      <p:pic>
        <p:nvPicPr>
          <p:cNvPr id="3074" name="Picture 2" descr="Resultado de imagen para team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79" y="869974"/>
            <a:ext cx="5448300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666946540"/>
              </p:ext>
            </p:extLst>
          </p:nvPr>
        </p:nvGraphicFramePr>
        <p:xfrm>
          <a:off x="723331" y="3452884"/>
          <a:ext cx="7792871" cy="3998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00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717143" y="2422525"/>
            <a:ext cx="4426857" cy="25177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b="1" dirty="0" err="1" smtClean="0"/>
              <a:t>Ceremonias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272775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Inception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4294967295"/>
          </p:nvPr>
        </p:nvSpPr>
        <p:spPr>
          <a:xfrm>
            <a:off x="547688" y="1482725"/>
            <a:ext cx="8596312" cy="904875"/>
          </a:xfrm>
        </p:spPr>
        <p:txBody>
          <a:bodyPr>
            <a:normAutofit fontScale="77500" lnSpcReduction="20000"/>
          </a:bodyPr>
          <a:lstStyle/>
          <a:p>
            <a:r>
              <a:rPr lang="es-CO" dirty="0" smtClean="0"/>
              <a:t>Reunión de contextualización para que todos los actores tengan una idea clara de lo que se quiere y cual es el objetivo</a:t>
            </a:r>
          </a:p>
          <a:p>
            <a:endParaRPr lang="es-CO" dirty="0" smtClean="0"/>
          </a:p>
          <a:p>
            <a:endParaRPr lang="es-CO" dirty="0"/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7" name="Picture 2" descr="http://www.re-inventa.com/wp-content/uploads/Agile-Incepti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52" y="2393699"/>
            <a:ext cx="4083627" cy="275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re-inventa.com/wp-content/uploads/Agile-Incep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58" y="4984829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chemeClr val="bg1"/>
                </a:solidFill>
              </a:rPr>
              <a:t>Historia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Usuario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4338" name="Picture 2" descr="Resultado de imagen para historia de usuari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2115"/>
            <a:ext cx="8462479" cy="34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chemeClr val="bg1"/>
                </a:solidFill>
              </a:rPr>
              <a:t>Historia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Usuario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191" r="14080" b="12153"/>
          <a:stretch/>
        </p:blipFill>
        <p:spPr>
          <a:xfrm>
            <a:off x="622093" y="924318"/>
            <a:ext cx="7648451" cy="52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Inception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0" y="812876"/>
            <a:ext cx="7749984" cy="5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Sprint </a:t>
            </a:r>
            <a:r>
              <a:rPr lang="en-US" dirty="0" err="1" smtClean="0">
                <a:solidFill>
                  <a:schemeClr val="bg1"/>
                </a:solidFill>
              </a:rPr>
              <a:t>Planing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4294967295"/>
          </p:nvPr>
        </p:nvSpPr>
        <p:spPr>
          <a:xfrm>
            <a:off x="0" y="1550988"/>
            <a:ext cx="7567613" cy="904875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El equipo selecciona los temas a partir del Product </a:t>
            </a:r>
            <a:r>
              <a:rPr lang="es-ES" dirty="0" err="1"/>
              <a:t>Backlog</a:t>
            </a:r>
            <a:r>
              <a:rPr lang="es-ES" dirty="0"/>
              <a:t> que pueden</a:t>
            </a:r>
            <a:endParaRPr lang="en-US" dirty="0" smtClean="0"/>
          </a:p>
          <a:p>
            <a:r>
              <a:rPr lang="en-US" dirty="0" smtClean="0"/>
              <a:t>Se </a:t>
            </a:r>
            <a:r>
              <a:rPr lang="en-US" dirty="0" err="1"/>
              <a:t>crea</a:t>
            </a:r>
            <a:r>
              <a:rPr lang="en-US" dirty="0"/>
              <a:t> el Sprint </a:t>
            </a:r>
            <a:r>
              <a:rPr lang="en-US" dirty="0" smtClean="0"/>
              <a:t>Backlog</a:t>
            </a:r>
          </a:p>
          <a:p>
            <a:r>
              <a:rPr lang="en-US" dirty="0"/>
              <a:t>Se </a:t>
            </a:r>
            <a:r>
              <a:rPr lang="en-US" dirty="0" err="1"/>
              <a:t>identifican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 y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s-CO" dirty="0" smtClean="0"/>
              <a:t>estimada</a:t>
            </a:r>
          </a:p>
          <a:p>
            <a:endParaRPr lang="en-US" dirty="0"/>
          </a:p>
          <a:p>
            <a:endParaRPr lang="es-CO" dirty="0"/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03954" y="2812656"/>
            <a:ext cx="426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Parte uno: ¿Qué trabajo será realizado?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936" y="3256242"/>
            <a:ext cx="3667125" cy="2867025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724403" y="2812656"/>
            <a:ext cx="420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Parte dos: ¿Cómo será realizado el trabajo?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997" b="4942"/>
          <a:stretch/>
        </p:blipFill>
        <p:spPr>
          <a:xfrm>
            <a:off x="4987571" y="3450433"/>
            <a:ext cx="3547259" cy="25985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74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err="1" smtClean="0">
                <a:solidFill>
                  <a:schemeClr val="bg1"/>
                </a:solidFill>
              </a:rPr>
              <a:t>Estimaciones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2290" name="Picture 2" descr="Resultado de imagen para estimaciones tallas agil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5"/>
          <a:stretch/>
        </p:blipFill>
        <p:spPr bwMode="auto">
          <a:xfrm>
            <a:off x="341905" y="1327363"/>
            <a:ext cx="7815123" cy="493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8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Daily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4294967295"/>
          </p:nvPr>
        </p:nvSpPr>
        <p:spPr>
          <a:xfrm>
            <a:off x="0" y="1249363"/>
            <a:ext cx="8597900" cy="904875"/>
          </a:xfrm>
        </p:spPr>
        <p:txBody>
          <a:bodyPr>
            <a:normAutofit/>
          </a:bodyPr>
          <a:lstStyle/>
          <a:p>
            <a:r>
              <a:rPr lang="es-CO" dirty="0"/>
              <a:t>Reunión diaria de sincronización del equipo 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grpSp>
        <p:nvGrpSpPr>
          <p:cNvPr id="10" name="Grupo 9"/>
          <p:cNvGrpSpPr/>
          <p:nvPr/>
        </p:nvGrpSpPr>
        <p:grpSpPr>
          <a:xfrm>
            <a:off x="214979" y="1926868"/>
            <a:ext cx="1279277" cy="1453083"/>
            <a:chOff x="1356698" y="2186403"/>
            <a:chExt cx="1740396" cy="1959274"/>
          </a:xfrm>
        </p:grpSpPr>
        <p:pic>
          <p:nvPicPr>
            <p:cNvPr id="1026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>
              <a:off x="1412017" y="3772184"/>
              <a:ext cx="1466067" cy="37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 smtClean="0">
                  <a:latin typeface="Comic Sans MS" panose="030F0702030302020204" pitchFamily="66" charset="0"/>
                </a:rPr>
                <a:t>15 MINUTOS</a:t>
              </a:r>
              <a:endParaRPr lang="es-CO" sz="1200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1030" name="Picture 6" descr="http://www.becominganagilearchitect.com/uploads/posts/150720_daily_scrum/daily_scrum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54" y="1784796"/>
            <a:ext cx="4572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lamada ovalada 15"/>
          <p:cNvSpPr/>
          <p:nvPr/>
        </p:nvSpPr>
        <p:spPr>
          <a:xfrm>
            <a:off x="5748910" y="1958259"/>
            <a:ext cx="1662193" cy="867051"/>
          </a:xfrm>
          <a:prstGeom prst="wedgeEllipseCallout">
            <a:avLst>
              <a:gd name="adj1" fmla="val -40917"/>
              <a:gd name="adj2" fmla="val 4743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hice </a:t>
            </a:r>
            <a:r>
              <a:rPr lang="es-CO" b="1" dirty="0" smtClean="0">
                <a:solidFill>
                  <a:schemeClr val="tx1"/>
                </a:solidFill>
              </a:rPr>
              <a:t>ayer?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20" name="Llamada ovalada 19"/>
          <p:cNvSpPr/>
          <p:nvPr/>
        </p:nvSpPr>
        <p:spPr>
          <a:xfrm>
            <a:off x="6203056" y="2953639"/>
            <a:ext cx="1662193" cy="1080044"/>
          </a:xfrm>
          <a:prstGeom prst="wedgeEllipseCallout">
            <a:avLst>
              <a:gd name="adj1" fmla="val -59254"/>
              <a:gd name="adj2" fmla="val -359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</a:t>
            </a:r>
            <a:r>
              <a:rPr lang="es-CO" dirty="0" smtClean="0">
                <a:solidFill>
                  <a:schemeClr val="tx1"/>
                </a:solidFill>
              </a:rPr>
              <a:t>voy Hacer Hoy</a:t>
            </a:r>
            <a:r>
              <a:rPr lang="es-CO" b="1" dirty="0" smtClean="0">
                <a:solidFill>
                  <a:schemeClr val="tx1"/>
                </a:solidFill>
              </a:rPr>
              <a:t>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21" name="Llamada ovalada 20"/>
          <p:cNvSpPr/>
          <p:nvPr/>
        </p:nvSpPr>
        <p:spPr>
          <a:xfrm>
            <a:off x="6203056" y="4162013"/>
            <a:ext cx="2142658" cy="969424"/>
          </a:xfrm>
          <a:prstGeom prst="wedgeEllipseCallout">
            <a:avLst>
              <a:gd name="adj1" fmla="val -56634"/>
              <a:gd name="adj2" fmla="val -5635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</a:t>
            </a:r>
            <a:r>
              <a:rPr lang="es-CO" b="1" dirty="0" smtClean="0">
                <a:solidFill>
                  <a:schemeClr val="tx1"/>
                </a:solidFill>
              </a:rPr>
              <a:t>impedimento Tengo?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420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 redondeado"/>
          <p:cNvSpPr/>
          <p:nvPr/>
        </p:nvSpPr>
        <p:spPr>
          <a:xfrm>
            <a:off x="419396" y="952500"/>
            <a:ext cx="8273757" cy="5421004"/>
          </a:xfrm>
          <a:prstGeom prst="round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s-CO" sz="3200" b="1" dirty="0" smtClean="0">
                <a:solidFill>
                  <a:schemeClr val="bg1"/>
                </a:solidFill>
              </a:rPr>
              <a:t>Súper Poder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6085879" y="89955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smtClean="0">
                <a:solidFill>
                  <a:schemeClr val="bg1"/>
                </a:solidFill>
              </a:rPr>
              <a:t>10 MIN</a:t>
            </a:r>
            <a:endParaRPr lang="es-CO" sz="3200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5299" r="10493" b="4271"/>
          <a:stretch/>
        </p:blipFill>
        <p:spPr>
          <a:xfrm>
            <a:off x="973880" y="1122912"/>
            <a:ext cx="7164787" cy="508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Daily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grpSp>
        <p:nvGrpSpPr>
          <p:cNvPr id="15" name="Grupo 14"/>
          <p:cNvGrpSpPr/>
          <p:nvPr/>
        </p:nvGrpSpPr>
        <p:grpSpPr>
          <a:xfrm>
            <a:off x="-52149" y="1722321"/>
            <a:ext cx="3036404" cy="2612780"/>
            <a:chOff x="2873827" y="2016517"/>
            <a:chExt cx="3193144" cy="2759845"/>
          </a:xfrm>
        </p:grpSpPr>
        <p:sp>
          <p:nvSpPr>
            <p:cNvPr id="5" name="Rectángulo 4"/>
            <p:cNvSpPr/>
            <p:nvPr/>
          </p:nvSpPr>
          <p:spPr>
            <a:xfrm>
              <a:off x="2873827" y="4185431"/>
              <a:ext cx="3193144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27222" algn="ctr">
                <a:lnSpc>
                  <a:spcPct val="90000"/>
                </a:lnSpc>
                <a:spcBef>
                  <a:spcPts val="1350"/>
                </a:spcBef>
              </a:pPr>
              <a:r>
                <a:rPr lang="es-ES" dirty="0">
                  <a:latin typeface="Comic Sans MS" panose="030F0702030302020204" pitchFamily="66" charset="0"/>
                </a:rPr>
                <a:t>No </a:t>
              </a:r>
              <a:r>
                <a:rPr lang="es-ES" dirty="0" smtClean="0">
                  <a:latin typeface="Comic Sans MS" panose="030F0702030302020204" pitchFamily="66" charset="0"/>
                </a:rPr>
                <a:t>para resolver dudas 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7652" y="2016517"/>
              <a:ext cx="1454929" cy="2103165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3323390" y="1538186"/>
            <a:ext cx="1752702" cy="2047043"/>
            <a:chOff x="1356698" y="2186403"/>
            <a:chExt cx="1809597" cy="2252005"/>
          </a:xfrm>
        </p:grpSpPr>
        <p:pic>
          <p:nvPicPr>
            <p:cNvPr id="19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uadroTexto 21"/>
            <p:cNvSpPr txBox="1"/>
            <p:nvPr/>
          </p:nvSpPr>
          <p:spPr>
            <a:xfrm>
              <a:off x="1530786" y="3795082"/>
              <a:ext cx="1635509" cy="643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1600" b="1" dirty="0" smtClean="0">
                  <a:latin typeface="Comic Sans MS" panose="030F0702030302020204" pitchFamily="66" charset="0"/>
                </a:rPr>
                <a:t>TIME BOX</a:t>
              </a:r>
            </a:p>
            <a:p>
              <a:pPr algn="ctr"/>
              <a:r>
                <a:rPr lang="es-CO" sz="1600" b="1" dirty="0" smtClean="0">
                  <a:latin typeface="Comic Sans MS" panose="030F0702030302020204" pitchFamily="66" charset="0"/>
                </a:rPr>
                <a:t>15 MINUTOS</a:t>
              </a:r>
              <a:endParaRPr lang="es-CO" sz="16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5968510" y="2130236"/>
            <a:ext cx="2348720" cy="1889076"/>
            <a:chOff x="5226961" y="2289411"/>
            <a:chExt cx="2348720" cy="1889076"/>
          </a:xfrm>
        </p:grpSpPr>
        <p:pic>
          <p:nvPicPr>
            <p:cNvPr id="2050" name="Picture 2" descr="Imagen relacionad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757" y="2289411"/>
              <a:ext cx="1845129" cy="1383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/>
            <p:cNvSpPr txBox="1"/>
            <p:nvPr/>
          </p:nvSpPr>
          <p:spPr>
            <a:xfrm>
              <a:off x="5226961" y="3809155"/>
              <a:ext cx="2348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 smtClean="0">
                  <a:latin typeface="Comic Sans MS" panose="030F0702030302020204" pitchFamily="66" charset="0"/>
                </a:rPr>
                <a:t>Actualiza el Tablero</a:t>
              </a:r>
              <a:endParaRPr lang="es-CO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2052" name="Picture 4" descr="Resultado de imagen para post 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610" y="4199872"/>
            <a:ext cx="2063544" cy="207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3740026" y="4913637"/>
            <a:ext cx="1472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Mismo Lugar </a:t>
            </a:r>
          </a:p>
          <a:p>
            <a:r>
              <a:rPr lang="es-CO" b="1" dirty="0" smtClean="0"/>
              <a:t>Misma Hora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02001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Sprint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457200" y="1503707"/>
            <a:ext cx="799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333333"/>
                </a:solidFill>
                <a:latin typeface="Roboto"/>
              </a:rPr>
              <a:t>El </a:t>
            </a:r>
            <a:r>
              <a:rPr lang="es-CO" b="1" dirty="0">
                <a:solidFill>
                  <a:srgbClr val="EC4C51"/>
                </a:solidFill>
                <a:latin typeface="Roboto"/>
                <a:hlinkClick r:id="rId2" tooltip="Sprint"/>
              </a:rPr>
              <a:t>Sprint</a:t>
            </a:r>
            <a:r>
              <a:rPr lang="es-CO" b="1" dirty="0">
                <a:solidFill>
                  <a:srgbClr val="333333"/>
                </a:solidFill>
                <a:latin typeface="Roboto"/>
              </a:rPr>
              <a:t> o Iteración (o Ciclo) es el Evento más importante y primario de la metodología Scrum.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247" y="3070277"/>
            <a:ext cx="6809014" cy="2533650"/>
          </a:xfrm>
          <a:prstGeom prst="rect">
            <a:avLst/>
          </a:prstGeom>
        </p:spPr>
      </p:pic>
      <p:pic>
        <p:nvPicPr>
          <p:cNvPr id="2050" name="Picture 2" descr="Resultado de imagen para calendario garabato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18710" r="22823" b="23195"/>
          <a:stretch/>
        </p:blipFill>
        <p:spPr bwMode="auto">
          <a:xfrm>
            <a:off x="758047" y="2587292"/>
            <a:ext cx="1422400" cy="14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58047" y="3980799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 smtClean="0">
                <a:latin typeface="Comic Sans MS" panose="030F0702030302020204" pitchFamily="66" charset="0"/>
              </a:rPr>
              <a:t>Tiempo Fijo</a:t>
            </a:r>
          </a:p>
          <a:p>
            <a:r>
              <a:rPr lang="es-CO" sz="1400" b="1" dirty="0" smtClean="0">
                <a:latin typeface="Comic Sans MS" panose="030F0702030302020204" pitchFamily="66" charset="0"/>
              </a:rPr>
              <a:t>1 – 4 Semanas</a:t>
            </a:r>
            <a:endParaRPr lang="es-CO" sz="1400" b="1" dirty="0">
              <a:latin typeface="Comic Sans MS" panose="030F0702030302020204" pitchFamily="66" charset="0"/>
            </a:endParaRPr>
          </a:p>
        </p:txBody>
      </p:sp>
      <p:pic>
        <p:nvPicPr>
          <p:cNvPr id="2052" name="Picture 4" descr="Resultado de imagen para objetivo garabat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t="8022" r="9359" b="10990"/>
          <a:stretch/>
        </p:blipFill>
        <p:spPr bwMode="auto">
          <a:xfrm>
            <a:off x="5654420" y="2868637"/>
            <a:ext cx="138430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7038721" y="3245517"/>
            <a:ext cx="1408593" cy="64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dirty="0">
                <a:latin typeface="Verdana" panose="020B0604030504040204" pitchFamily="34" charset="0"/>
              </a:rPr>
              <a:t>No se puede cambiar los objetivos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4878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Sprint Review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" name="Picture 2" descr="Resultado de imagen de sprint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0337"/>
            <a:ext cx="4393118" cy="329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054422" y="1773968"/>
            <a:ext cx="4008340" cy="237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31" indent="-283453">
              <a:lnSpc>
                <a:spcPct val="90000"/>
              </a:lnSpc>
              <a:buFont typeface="Wingdings 2"/>
              <a:buChar char=""/>
              <a:defRPr/>
            </a:pPr>
            <a:r>
              <a:rPr lang="es-CO" dirty="0"/>
              <a:t>El equipo presenta lo realizado durante el sprint </a:t>
            </a:r>
            <a:r>
              <a:rPr lang="es-CO" dirty="0" smtClean="0"/>
              <a:t> demo</a:t>
            </a:r>
            <a:endParaRPr lang="es-CO" dirty="0"/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Todo el equipo participa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Se invita a todo el mundo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La funcionalidad que no esta “completada” no puede ser presentada</a:t>
            </a:r>
          </a:p>
        </p:txBody>
      </p:sp>
    </p:spTree>
    <p:extLst>
      <p:ext uri="{BB962C8B-B14F-4D97-AF65-F5344CB8AC3E}">
        <p14:creationId xmlns:p14="http://schemas.microsoft.com/office/powerpoint/2010/main" val="28799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Retrospective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1266" name="Picture 2" descr="Resultado de imagen para retrospective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49" y="1364238"/>
            <a:ext cx="4184355" cy="31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para mejora contin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23" y="2086612"/>
            <a:ext cx="2147992" cy="205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097549781"/>
              </p:ext>
            </p:extLst>
          </p:nvPr>
        </p:nvGraphicFramePr>
        <p:xfrm>
          <a:off x="1783466" y="4138576"/>
          <a:ext cx="4731657" cy="285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26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dirty="0" err="1" smtClean="0">
                <a:solidFill>
                  <a:schemeClr val="bg1"/>
                </a:solidFill>
              </a:rPr>
              <a:t>Kanban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t="5842" b="5014"/>
          <a:stretch/>
        </p:blipFill>
        <p:spPr>
          <a:xfrm>
            <a:off x="826809" y="1414573"/>
            <a:ext cx="7075209" cy="48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" dirty="0" err="1" smtClean="0">
                <a:solidFill>
                  <a:schemeClr val="bg1"/>
                </a:solidFill>
              </a:rPr>
              <a:t>Kanban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2050" name="Picture 2" descr="https://lh3.googleusercontent.com/_CVsSmWcVAYwR-FYG_ZhNOsRYJZXYkQ1Zg0YVgdRMsnPUU9sFY2O7PrtltUtszhaU2fYGh_JrL0FGY0KyDouS6xeGaDDEIl7Ey6HYODtcOj3s09nD48b5dDjGRbboMRlbjGuZZg2VLUWSo-PlpIkQeRhil9py8slei3B5GLs89ynQSVJ4kEASAxn9L6iA4NqGpCzNm3G5aeLcBRqZmbvSkEzmMkzARWb5-L6muhG9J8D6JfGNYJQ63ZQrDDvInAhDBNUGC7ZPTnCVLNmd9L2kY1veLyI5cNN2TP8UCOfdNNWUNXKEltJnieM55OzLDNqbfaksxdYD2ybJihVLtSZAztZLPkiCczTea5E63EpJIsuDmE6KCgaJJY4U2SAYW0JTwKOZFWEXS2_aoLtMkrrGqMF6JCvtQuVcvlPXX8W_R5Q6Zq4HQNgoIhjG1hEInt1eDhAQz9I1ox411UTJoKoinyvzr0S3Li2DKW6t5swZfCSbiuZUv9k9JeoiXPjojOaY-3tjVl1YP8aNk_3N5xE2ouq8Q-4b1-YORZh6gH3wKHPOczaHslwXueyDBP1R0lK1NhpkQroSjOUVk-968dZD8Q3Kb1-WUohXPFkdZelAvMvpny-3xOiR7mG=w479-h63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06" y="1078174"/>
            <a:ext cx="2873446" cy="383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r="8292" b="10082"/>
          <a:stretch/>
        </p:blipFill>
        <p:spPr>
          <a:xfrm>
            <a:off x="4200547" y="1006522"/>
            <a:ext cx="4492606" cy="34410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2" y="3327399"/>
            <a:ext cx="4345060" cy="32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2142699" y="2330354"/>
            <a:ext cx="44430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7200" b="1" dirty="0" smtClean="0"/>
              <a:t>Preguntas?</a:t>
            </a:r>
            <a:endParaRPr lang="es-CO" sz="7200" b="1" dirty="0"/>
          </a:p>
        </p:txBody>
      </p:sp>
    </p:spTree>
    <p:extLst>
      <p:ext uri="{BB962C8B-B14F-4D97-AF65-F5344CB8AC3E}">
        <p14:creationId xmlns:p14="http://schemas.microsoft.com/office/powerpoint/2010/main" val="4656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/>
          <p:cNvPicPr>
            <a:picLocks noChangeAspect="1"/>
          </p:cNvPicPr>
          <p:nvPr/>
        </p:nvPicPr>
        <p:blipFill rotWithShape="1">
          <a:blip r:embed="rId2"/>
          <a:srcRect t="6436" r="6110"/>
          <a:stretch/>
        </p:blipFill>
        <p:spPr>
          <a:xfrm>
            <a:off x="0" y="746746"/>
            <a:ext cx="9180512" cy="6111254"/>
          </a:xfrm>
          <a:prstGeom prst="rect">
            <a:avLst/>
          </a:prstGeom>
          <a:effectLst/>
        </p:spPr>
      </p:pic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99810-2F72-461F-9296-A941325A0CF8}" type="slidenum">
              <a:rPr lang="es-CO" smtClean="0"/>
              <a:pPr/>
              <a:t>37</a:t>
            </a:fld>
            <a:endParaRPr lang="es-CO" dirty="0"/>
          </a:p>
        </p:txBody>
      </p:sp>
      <p:sp>
        <p:nvSpPr>
          <p:cNvPr id="5" name="Oval 9"/>
          <p:cNvSpPr/>
          <p:nvPr/>
        </p:nvSpPr>
        <p:spPr>
          <a:xfrm>
            <a:off x="225301" y="274331"/>
            <a:ext cx="720080" cy="720080"/>
          </a:xfrm>
          <a:prstGeom prst="ellipse">
            <a:avLst/>
          </a:prstGeom>
          <a:solidFill>
            <a:srgbClr val="009CDE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Trebuchet MS" panose="020B060302020202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72" t="16943" r="21795" b="22493"/>
          <a:stretch/>
        </p:blipFill>
        <p:spPr>
          <a:xfrm>
            <a:off x="335781" y="274331"/>
            <a:ext cx="499120" cy="55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5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 redondeado"/>
          <p:cNvSpPr/>
          <p:nvPr/>
        </p:nvSpPr>
        <p:spPr>
          <a:xfrm>
            <a:off x="419396" y="1383568"/>
            <a:ext cx="8267404" cy="4989936"/>
          </a:xfrm>
          <a:prstGeom prst="round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s-CO" sz="3200" b="1" dirty="0">
                <a:solidFill>
                  <a:schemeClr val="bg1"/>
                </a:solidFill>
              </a:rPr>
              <a:t>Estado de </a:t>
            </a:r>
            <a:r>
              <a:rPr lang="es-CO" sz="3200" b="1" dirty="0" smtClean="0">
                <a:solidFill>
                  <a:schemeClr val="bg1"/>
                </a:solidFill>
              </a:rPr>
              <a:t>Finalización de Proyectos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0" name="Elipse 19"/>
          <p:cNvSpPr/>
          <p:nvPr/>
        </p:nvSpPr>
        <p:spPr>
          <a:xfrm>
            <a:off x="717627" y="2333768"/>
            <a:ext cx="2284881" cy="22382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/>
          <p:cNvSpPr/>
          <p:nvPr/>
        </p:nvSpPr>
        <p:spPr>
          <a:xfrm>
            <a:off x="3429559" y="2289411"/>
            <a:ext cx="2284881" cy="22382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/>
          <p:cNvSpPr/>
          <p:nvPr/>
        </p:nvSpPr>
        <p:spPr>
          <a:xfrm>
            <a:off x="6058179" y="2289411"/>
            <a:ext cx="2284881" cy="22382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/>
          <p:cNvSpPr txBox="1"/>
          <p:nvPr/>
        </p:nvSpPr>
        <p:spPr>
          <a:xfrm>
            <a:off x="1396799" y="4949532"/>
            <a:ext cx="92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Éxito</a:t>
            </a:r>
            <a:endParaRPr lang="es-CO" sz="2800" b="1" dirty="0"/>
          </a:p>
        </p:txBody>
      </p:sp>
      <p:sp>
        <p:nvSpPr>
          <p:cNvPr id="24" name="CuadroTexto 23"/>
          <p:cNvSpPr txBox="1"/>
          <p:nvPr/>
        </p:nvSpPr>
        <p:spPr>
          <a:xfrm>
            <a:off x="3483555" y="4940232"/>
            <a:ext cx="2389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No cumplieron</a:t>
            </a:r>
            <a:endParaRPr lang="es-CO" sz="28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6265106" y="4949532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Cancelados</a:t>
            </a:r>
            <a:endParaRPr lang="es-CO" sz="2800" b="1" dirty="0"/>
          </a:p>
        </p:txBody>
      </p:sp>
      <p:grpSp>
        <p:nvGrpSpPr>
          <p:cNvPr id="29" name="Grupo 28"/>
          <p:cNvGrpSpPr/>
          <p:nvPr/>
        </p:nvGrpSpPr>
        <p:grpSpPr>
          <a:xfrm>
            <a:off x="541917" y="2319506"/>
            <a:ext cx="2480085" cy="2418242"/>
            <a:chOff x="541917" y="2319506"/>
            <a:chExt cx="2480085" cy="2418242"/>
          </a:xfrm>
        </p:grpSpPr>
        <p:sp>
          <p:nvSpPr>
            <p:cNvPr id="26" name="Circular 25"/>
            <p:cNvSpPr/>
            <p:nvPr/>
          </p:nvSpPr>
          <p:spPr>
            <a:xfrm rot="4868798">
              <a:off x="572839" y="2288584"/>
              <a:ext cx="2418242" cy="2480085"/>
            </a:xfrm>
            <a:prstGeom prst="pie">
              <a:avLst>
                <a:gd name="adj1" fmla="val 11366603"/>
                <a:gd name="adj2" fmla="val 1465088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1932277" y="264973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16%</a:t>
              </a:r>
              <a:endParaRPr lang="es-CO" b="1" dirty="0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433140" y="2291813"/>
            <a:ext cx="2281299" cy="2234469"/>
            <a:chOff x="674318" y="2315858"/>
            <a:chExt cx="2247903" cy="2234469"/>
          </a:xfrm>
        </p:grpSpPr>
        <p:sp>
          <p:nvSpPr>
            <p:cNvPr id="31" name="Circular 30"/>
            <p:cNvSpPr/>
            <p:nvPr/>
          </p:nvSpPr>
          <p:spPr>
            <a:xfrm rot="4868798">
              <a:off x="681035" y="2309141"/>
              <a:ext cx="2234469" cy="2247903"/>
            </a:xfrm>
            <a:prstGeom prst="pie">
              <a:avLst>
                <a:gd name="adj1" fmla="val 11366603"/>
                <a:gd name="adj2" fmla="val 172557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981735" y="3183339"/>
              <a:ext cx="578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52%</a:t>
              </a:r>
              <a:endParaRPr lang="es-CO" b="1" dirty="0"/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021260" y="2291146"/>
            <a:ext cx="2324325" cy="2186138"/>
            <a:chOff x="751237" y="2300590"/>
            <a:chExt cx="2280219" cy="2119105"/>
          </a:xfrm>
        </p:grpSpPr>
        <p:sp>
          <p:nvSpPr>
            <p:cNvPr id="34" name="Circular 33"/>
            <p:cNvSpPr/>
            <p:nvPr/>
          </p:nvSpPr>
          <p:spPr>
            <a:xfrm rot="4868798">
              <a:off x="831794" y="2220033"/>
              <a:ext cx="2119105" cy="2280219"/>
            </a:xfrm>
            <a:prstGeom prst="pie">
              <a:avLst>
                <a:gd name="adj1" fmla="val 11366603"/>
                <a:gd name="adj2" fmla="val 1834951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2176710" y="2945146"/>
              <a:ext cx="578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32%</a:t>
              </a:r>
              <a:endParaRPr lang="es-CO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605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bg1"/>
                </a:solidFill>
              </a:rPr>
              <a:t>Estado de finalización de Proyectos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44656" y="2857460"/>
            <a:ext cx="6595753" cy="463539"/>
          </a:xfrm>
          <a:prstGeom prst="rect">
            <a:avLst/>
          </a:prstGeom>
          <a:noFill/>
        </p:spPr>
        <p:txBody>
          <a:bodyPr wrap="square" lIns="93296" tIns="46648" rIns="93296" bIns="46648" rtlCol="0">
            <a:spAutoFit/>
          </a:bodyPr>
          <a:lstStyle/>
          <a:p>
            <a:r>
              <a:rPr lang="es-ES_tradnl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ngsanaUPC" pitchFamily="18" charset="-34"/>
              </a:rPr>
              <a:t>Antecedentes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ngsanaUPC" pitchFamily="18" charset="-34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337659" y="1732895"/>
            <a:ext cx="8280104" cy="4070957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 smtClean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76" y="1931620"/>
            <a:ext cx="7734302" cy="36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smtClean="0"/>
              <a:t>¿Qué es Agilidad?</a:t>
            </a:r>
            <a:endParaRPr lang="es-ES" dirty="0"/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1409700" y="2513289"/>
            <a:ext cx="62632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6000" b="1" dirty="0" smtClean="0"/>
              <a:t>Que es la Agilidad?</a:t>
            </a:r>
            <a:endParaRPr lang="es-CO" sz="6000" b="1" dirty="0"/>
          </a:p>
        </p:txBody>
      </p:sp>
    </p:spTree>
    <p:extLst>
      <p:ext uri="{BB962C8B-B14F-4D97-AF65-F5344CB8AC3E}">
        <p14:creationId xmlns:p14="http://schemas.microsoft.com/office/powerpoint/2010/main" val="31059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b="1" smtClean="0">
                <a:solidFill>
                  <a:schemeClr val="bg1"/>
                </a:solidFill>
              </a:rPr>
              <a:t>¿Qué es Agilidad?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457201" y="2289411"/>
            <a:ext cx="7786254" cy="2615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rgbClr val="990000"/>
                </a:solidFill>
                <a:latin typeface="inherit"/>
              </a:rPr>
              <a:t>La agilidad es la capacidad de diseñar los pasos a seguir en función del aprendizaje que surge de los resultados producidos por los pasos anteriores y de la habilidad de adaptarse a los cambios del contexto, con el fin de alcanzar los objetivos propuestos de manera efectiva</a:t>
            </a:r>
            <a:r>
              <a:rPr lang="es-CO" b="1" dirty="0" smtClean="0">
                <a:solidFill>
                  <a:srgbClr val="990000"/>
                </a:solidFill>
                <a:latin typeface="inherit"/>
              </a:rPr>
              <a:t>.</a:t>
            </a:r>
          </a:p>
          <a:p>
            <a:pPr algn="ctr"/>
            <a:endParaRPr lang="es-CO" b="1" dirty="0">
              <a:solidFill>
                <a:srgbClr val="990000"/>
              </a:solidFill>
              <a:latin typeface="inherit"/>
            </a:endParaRPr>
          </a:p>
          <a:p>
            <a:pPr algn="r"/>
            <a:r>
              <a:rPr lang="es-CO" dirty="0" err="1"/>
              <a:t>Damian</a:t>
            </a:r>
            <a:r>
              <a:rPr lang="es-CO" dirty="0"/>
              <a:t> </a:t>
            </a:r>
            <a:r>
              <a:rPr lang="es-CO" dirty="0" err="1"/>
              <a:t>Buonamico</a:t>
            </a:r>
            <a:endParaRPr lang="es-CO" dirty="0">
              <a:solidFill>
                <a:srgbClr val="757575"/>
              </a:solidFill>
              <a:latin typeface="-apple-system"/>
            </a:endParaRP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9375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bg1"/>
                </a:solidFill>
              </a:rPr>
              <a:t>¿Qué </a:t>
            </a:r>
            <a:r>
              <a:rPr lang="es-CO" b="1" dirty="0" smtClean="0">
                <a:solidFill>
                  <a:schemeClr val="bg1"/>
                </a:solidFill>
              </a:rPr>
              <a:t>es Agilidad?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26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2222802"/>
            <a:ext cx="63150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4522351"/>
            <a:ext cx="63817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346401" y="181636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757575"/>
                </a:solidFill>
                <a:latin typeface="-apple-system"/>
              </a:rPr>
              <a:t>Forma Ágil</a:t>
            </a:r>
            <a:endParaRPr lang="es-CO" b="1" i="0" dirty="0">
              <a:solidFill>
                <a:srgbClr val="757575"/>
              </a:solidFill>
              <a:effectLst/>
              <a:latin typeface="-apple-system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08083" y="4153019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757575"/>
                </a:solidFill>
                <a:latin typeface="-apple-system"/>
              </a:rPr>
              <a:t>Forma No Ágil</a:t>
            </a:r>
            <a:endParaRPr lang="es-CO" b="1" i="0" dirty="0">
              <a:solidFill>
                <a:srgbClr val="75757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00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CO" b="1" dirty="0" smtClean="0">
                <a:solidFill>
                  <a:schemeClr val="bg1"/>
                </a:solidFill>
              </a:rPr>
              <a:t>¿Elementos de la Agilidad?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3968" t="13442" r="12817" b="15129"/>
          <a:stretch/>
        </p:blipFill>
        <p:spPr>
          <a:xfrm>
            <a:off x="375962" y="1492863"/>
            <a:ext cx="7885570" cy="43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371</Words>
  <Application>Microsoft Office PowerPoint</Application>
  <PresentationFormat>Presentación en pantalla (4:3)</PresentationFormat>
  <Paragraphs>173</Paragraphs>
  <Slides>37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51" baseType="lpstr">
      <vt:lpstr>AngsanaUPC</vt:lpstr>
      <vt:lpstr>-apple-system</vt:lpstr>
      <vt:lpstr>Arial</vt:lpstr>
      <vt:lpstr>Arial Rounded MT Bold</vt:lpstr>
      <vt:lpstr>Calibri</vt:lpstr>
      <vt:lpstr>Comic Sans MS</vt:lpstr>
      <vt:lpstr>inherit</vt:lpstr>
      <vt:lpstr>Roboto</vt:lpstr>
      <vt:lpstr>Tahoma</vt:lpstr>
      <vt:lpstr>Trebuchet MS</vt:lpstr>
      <vt:lpstr>Verdana</vt:lpstr>
      <vt:lpstr>Wingdings 2</vt:lpstr>
      <vt:lpstr>ヒラギノ角ゴ Pro W3</vt:lpstr>
      <vt:lpstr>Tema de Office</vt:lpstr>
      <vt:lpstr>Marcos Ágiles</vt:lpstr>
      <vt:lpstr>Presentación de PowerPoint</vt:lpstr>
      <vt:lpstr>Súper Poder</vt:lpstr>
      <vt:lpstr>Estado de Finalización de Proyectos</vt:lpstr>
      <vt:lpstr>Estado de finalización de Proyectos</vt:lpstr>
      <vt:lpstr>¿Qué es Agilidad?</vt:lpstr>
      <vt:lpstr>¿Qué es Agilidad?</vt:lpstr>
      <vt:lpstr>¿Qué es Agilidad?</vt:lpstr>
      <vt:lpstr>¿Elementos de la Agilidad?</vt:lpstr>
      <vt:lpstr>¿Elementos de la Agilidad?</vt:lpstr>
      <vt:lpstr>Presentación de PowerPoint</vt:lpstr>
      <vt:lpstr>Presentación de PowerPoint</vt:lpstr>
      <vt:lpstr>Presentación de PowerPoint</vt:lpstr>
      <vt:lpstr>Marco de Trabajo Scrum</vt:lpstr>
      <vt:lpstr>Scrum</vt:lpstr>
      <vt:lpstr>Valores Scrum</vt:lpstr>
      <vt:lpstr>Valores Scrum</vt:lpstr>
      <vt:lpstr>Presentación de PowerPoint</vt:lpstr>
      <vt:lpstr>Product Owner </vt:lpstr>
      <vt:lpstr>Scrum Master</vt:lpstr>
      <vt:lpstr>TEAM SCRUM</vt:lpstr>
      <vt:lpstr>Presentación de PowerPoint</vt:lpstr>
      <vt:lpstr>Inception</vt:lpstr>
      <vt:lpstr>Historia Usuario</vt:lpstr>
      <vt:lpstr>Historia Usuario</vt:lpstr>
      <vt:lpstr>Inception</vt:lpstr>
      <vt:lpstr>Sprint Planing?</vt:lpstr>
      <vt:lpstr>Estimaciones</vt:lpstr>
      <vt:lpstr>Daily</vt:lpstr>
      <vt:lpstr>Daily</vt:lpstr>
      <vt:lpstr>Sprint</vt:lpstr>
      <vt:lpstr>Sprint Review</vt:lpstr>
      <vt:lpstr>Retrospective</vt:lpstr>
      <vt:lpstr>Kanban</vt:lpstr>
      <vt:lpstr>Kanban</vt:lpstr>
      <vt:lpstr>Presentación de PowerPoint</vt:lpstr>
      <vt:lpstr>Presentación de PowerPoint</vt:lpstr>
    </vt:vector>
  </TitlesOfParts>
  <Company>cnm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unitcom digital</dc:creator>
  <cp:lastModifiedBy>RENE OME</cp:lastModifiedBy>
  <cp:revision>173</cp:revision>
  <dcterms:created xsi:type="dcterms:W3CDTF">2016-01-07T19:15:07Z</dcterms:created>
  <dcterms:modified xsi:type="dcterms:W3CDTF">2017-10-10T18:04:26Z</dcterms:modified>
</cp:coreProperties>
</file>